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96" r:id="rId6"/>
    <p:sldId id="328" r:id="rId7"/>
    <p:sldId id="260" r:id="rId8"/>
    <p:sldId id="326" r:id="rId9"/>
    <p:sldId id="327" r:id="rId10"/>
    <p:sldId id="257" r:id="rId11"/>
    <p:sldId id="299" r:id="rId12"/>
    <p:sldId id="278" r:id="rId13"/>
    <p:sldId id="280" r:id="rId14"/>
    <p:sldId id="284" r:id="rId15"/>
    <p:sldId id="281" r:id="rId16"/>
    <p:sldId id="282" r:id="rId17"/>
    <p:sldId id="308" r:id="rId18"/>
    <p:sldId id="285" r:id="rId19"/>
    <p:sldId id="287" r:id="rId20"/>
    <p:sldId id="288" r:id="rId21"/>
    <p:sldId id="286" r:id="rId22"/>
    <p:sldId id="291" r:id="rId23"/>
    <p:sldId id="301" r:id="rId24"/>
    <p:sldId id="292" r:id="rId25"/>
    <p:sldId id="293" r:id="rId26"/>
    <p:sldId id="303" r:id="rId27"/>
    <p:sldId id="331" r:id="rId28"/>
    <p:sldId id="305" r:id="rId29"/>
    <p:sldId id="307" r:id="rId30"/>
    <p:sldId id="294" r:id="rId31"/>
    <p:sldId id="332"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19392A-6D44-E975-76CD-0FA07298D933}" name="Jolet Swagers" initials="JS" userId="S::jolet.swagers@K2.nl::12443666-9a71-440b-9961-64c33b08d675" providerId="AD"/>
  <p188:author id="{D41412D4-9B17-531E-4240-89A6566F46E1}" name="Willemijn  van Kalmthout" initials="" userId="S::Willemijn.vanKalmthout@K2.nl::00d9488d-5fe9-4a4b-a221-346e4ec8e2e7" providerId="AD"/>
  <p188:author id="{78635DD9-C823-06D1-3649-2493364C4BB5}" name="Lucca Kroot" initials="LK" userId="8000ad30f5d4582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375"/>
    <a:srgbClr val="C8AE18"/>
    <a:srgbClr val="F4EFAE"/>
    <a:srgbClr val="FFF5B5"/>
    <a:srgbClr val="91A3EA"/>
    <a:srgbClr val="C8D1E6"/>
    <a:srgbClr val="F4DBC3"/>
    <a:srgbClr val="FBB674"/>
    <a:srgbClr val="EE7A84"/>
    <a:srgbClr val="1EA8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9845"/>
  </p:normalViewPr>
  <p:slideViewPr>
    <p:cSldViewPr snapToGrid="0">
      <p:cViewPr varScale="1">
        <p:scale>
          <a:sx n="92" d="100"/>
          <a:sy n="92" d="100"/>
        </p:scale>
        <p:origin x="8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et Swagers" userId="12443666-9a71-440b-9961-64c33b08d675" providerId="ADAL" clId="{0D9F81F0-457E-7C49-9DAF-4581979CE353}"/>
    <pc:docChg chg="custSel delSld modSld">
      <pc:chgData name="Jolet Swagers" userId="12443666-9a71-440b-9961-64c33b08d675" providerId="ADAL" clId="{0D9F81F0-457E-7C49-9DAF-4581979CE353}" dt="2025-04-24T14:44:53.236" v="1016" actId="20577"/>
      <pc:docMkLst>
        <pc:docMk/>
      </pc:docMkLst>
      <pc:sldChg chg="delSp modSp mod modNotesTx">
        <pc:chgData name="Jolet Swagers" userId="12443666-9a71-440b-9961-64c33b08d675" providerId="ADAL" clId="{0D9F81F0-457E-7C49-9DAF-4581979CE353}" dt="2025-04-24T14:44:53.236" v="1016" actId="20577"/>
        <pc:sldMkLst>
          <pc:docMk/>
          <pc:sldMk cId="107331752" sldId="303"/>
        </pc:sldMkLst>
        <pc:spChg chg="mod">
          <ac:chgData name="Jolet Swagers" userId="12443666-9a71-440b-9961-64c33b08d675" providerId="ADAL" clId="{0D9F81F0-457E-7C49-9DAF-4581979CE353}" dt="2025-04-24T14:34:14.222" v="229" actId="113"/>
          <ac:spMkLst>
            <pc:docMk/>
            <pc:sldMk cId="107331752" sldId="303"/>
            <ac:spMk id="6" creationId="{F2FB95C6-CB00-F307-EA09-37E6B196A837}"/>
          </ac:spMkLst>
        </pc:spChg>
      </pc:sldChg>
      <pc:sldChg chg="del">
        <pc:chgData name="Jolet Swagers" userId="12443666-9a71-440b-9961-64c33b08d675" providerId="ADAL" clId="{0D9F81F0-457E-7C49-9DAF-4581979CE353}" dt="2025-04-24T14:40:55.299" v="889" actId="2696"/>
        <pc:sldMkLst>
          <pc:docMk/>
          <pc:sldMk cId="1735708990" sldId="333"/>
        </pc:sldMkLst>
      </pc:sldChg>
    </pc:docChg>
  </pc:docChgLst>
  <pc:docChgLst>
    <pc:chgData name="Willemijn  van Kalmthout" userId="00d9488d-5fe9-4a4b-a221-346e4ec8e2e7" providerId="ADAL" clId="{B9271C88-9423-1847-8485-C41672343371}"/>
    <pc:docChg chg="modSld">
      <pc:chgData name="Willemijn  van Kalmthout" userId="00d9488d-5fe9-4a4b-a221-346e4ec8e2e7" providerId="ADAL" clId="{B9271C88-9423-1847-8485-C41672343371}" dt="2025-05-06T08:09:06.764" v="3" actId="20577"/>
      <pc:docMkLst>
        <pc:docMk/>
      </pc:docMkLst>
      <pc:sldChg chg="modNotesTx">
        <pc:chgData name="Willemijn  van Kalmthout" userId="00d9488d-5fe9-4a4b-a221-346e4ec8e2e7" providerId="ADAL" clId="{B9271C88-9423-1847-8485-C41672343371}" dt="2025-05-06T08:09:06.764" v="3" actId="20577"/>
        <pc:sldMkLst>
          <pc:docMk/>
          <pc:sldMk cId="107331752" sldId="303"/>
        </pc:sldMkLst>
      </pc:sldChg>
    </pc:docChg>
  </pc:docChgLst>
  <pc:docChgLst>
    <pc:chgData name="Marta Limpens" userId="c64fcd8b-cee6-4fde-9efb-c3a1f60ad980" providerId="ADAL" clId="{8B235C59-AC22-4BCC-87E1-98A9C9167B2A}"/>
    <pc:docChg chg="undo custSel addSld modSld">
      <pc:chgData name="Marta Limpens" userId="c64fcd8b-cee6-4fde-9efb-c3a1f60ad980" providerId="ADAL" clId="{8B235C59-AC22-4BCC-87E1-98A9C9167B2A}" dt="2025-04-15T08:26:39.685" v="360" actId="20577"/>
      <pc:docMkLst>
        <pc:docMk/>
      </pc:docMkLst>
      <pc:sldChg chg="modSp">
        <pc:chgData name="Marta Limpens" userId="c64fcd8b-cee6-4fde-9efb-c3a1f60ad980" providerId="ADAL" clId="{8B235C59-AC22-4BCC-87E1-98A9C9167B2A}" dt="2025-04-10T13:39:02.987" v="0" actId="14826"/>
        <pc:sldMkLst>
          <pc:docMk/>
          <pc:sldMk cId="2975621282" sldId="327"/>
        </pc:sldMkLst>
        <pc:picChg chg="mod">
          <ac:chgData name="Marta Limpens" userId="c64fcd8b-cee6-4fde-9efb-c3a1f60ad980" providerId="ADAL" clId="{8B235C59-AC22-4BCC-87E1-98A9C9167B2A}" dt="2025-04-10T13:39:02.987" v="0" actId="14826"/>
          <ac:picMkLst>
            <pc:docMk/>
            <pc:sldMk cId="2975621282" sldId="327"/>
            <ac:picMk id="2" creationId="{06EF6429-DA5F-047A-4258-C2248B13947B}"/>
          </ac:picMkLst>
        </pc:picChg>
      </pc:sldChg>
      <pc:sldChg chg="modSp mod">
        <pc:chgData name="Marta Limpens" userId="c64fcd8b-cee6-4fde-9efb-c3a1f60ad980" providerId="ADAL" clId="{8B235C59-AC22-4BCC-87E1-98A9C9167B2A}" dt="2025-04-15T08:14:20.479" v="1" actId="20577"/>
        <pc:sldMkLst>
          <pc:docMk/>
          <pc:sldMk cId="3782484277" sldId="332"/>
        </pc:sldMkLst>
        <pc:spChg chg="mod">
          <ac:chgData name="Marta Limpens" userId="c64fcd8b-cee6-4fde-9efb-c3a1f60ad980" providerId="ADAL" clId="{8B235C59-AC22-4BCC-87E1-98A9C9167B2A}" dt="2025-04-15T08:14:20.479" v="1" actId="20577"/>
          <ac:spMkLst>
            <pc:docMk/>
            <pc:sldMk cId="3782484277" sldId="332"/>
            <ac:spMk id="11" creationId="{F5780EEE-AD72-DBB8-3235-3A865EA62617}"/>
          </ac:spMkLst>
        </pc:spChg>
      </pc:sldChg>
      <pc:sldChg chg="modSp add mod modNotesTx">
        <pc:chgData name="Marta Limpens" userId="c64fcd8b-cee6-4fde-9efb-c3a1f60ad980" providerId="ADAL" clId="{8B235C59-AC22-4BCC-87E1-98A9C9167B2A}" dt="2025-04-15T08:26:39.685" v="360" actId="20577"/>
        <pc:sldMkLst>
          <pc:docMk/>
          <pc:sldMk cId="1735708990"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A2A40-AA45-1847-8A54-0220A460E6F0}" type="datetimeFigureOut">
              <a:rPr lang="nl-NL" smtClean="0"/>
              <a:t>06-05-2025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57EE2-EEAD-D946-8845-9497830F9DB4}" type="slidenum">
              <a:rPr lang="nl-NL" smtClean="0"/>
              <a:t>‹nr.›</a:t>
            </a:fld>
            <a:endParaRPr lang="nl-NL"/>
          </a:p>
        </p:txBody>
      </p:sp>
    </p:spTree>
    <p:extLst>
      <p:ext uri="{BB962C8B-B14F-4D97-AF65-F5344CB8AC3E}">
        <p14:creationId xmlns:p14="http://schemas.microsoft.com/office/powerpoint/2010/main" val="114709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QFty9UHq5k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oundcloud.com/user-656432985/verhalentour-leren-20?si=5955fb416c1f4fa9a6960ee0a82d8dc3&amp;utm_source=clipboard&amp;utm_medium=text&amp;utm_campaign=social_shari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a:t>
            </a:fld>
            <a:endParaRPr lang="nl-NL"/>
          </a:p>
        </p:txBody>
      </p:sp>
    </p:spTree>
    <p:extLst>
      <p:ext uri="{BB962C8B-B14F-4D97-AF65-F5344CB8AC3E}">
        <p14:creationId xmlns:p14="http://schemas.microsoft.com/office/powerpoint/2010/main" val="2134798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AkkuratStd Light" panose="020B0404020101020102" pitchFamily="34" charset="77"/>
                <a:ea typeface="Aptos" panose="020B0004020202020204" pitchFamily="34" charset="0"/>
                <a:cs typeface="Times New Roman" panose="02020603050405020304" pitchFamily="18" charset="0"/>
              </a:rPr>
              <a:t>Om een casus zo compleet mogelijk te kunnen bekijken, is het goed om verschillende ‘brillen’ op te zetten. Daar gaan we in de volgende opdrachten mee aan de slag.  We gaan eerst kort oefenen met een huis-tuin-keuken voorbeeld, en gaan daarna met (eigen) casuïstiek aan de slag.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AkkuratStd Light" panose="020B0404020101020102" pitchFamily="34" charset="7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AkkuratStd Light" panose="020B0404020101020102" pitchFamily="34" charset="77"/>
                <a:cs typeface="Times New Roman" panose="02020603050405020304" pitchFamily="18" charset="0"/>
              </a:rPr>
              <a:t>Doel voor facilitator: </a:t>
            </a:r>
            <a:r>
              <a:rPr lang="nl-NL" sz="1800" dirty="0">
                <a:effectLst/>
                <a:latin typeface="Aptos" panose="020B0004020202020204" pitchFamily="34" charset="0"/>
                <a:cs typeface="Times New Roman" panose="02020603050405020304" pitchFamily="18" charset="0"/>
              </a:rPr>
              <a:t>b</a:t>
            </a:r>
            <a:r>
              <a:rPr lang="nl-NL" sz="1800" dirty="0">
                <a:effectLst/>
                <a:latin typeface="Aptos" panose="020B0004020202020204" pitchFamily="34" charset="0"/>
                <a:ea typeface="Aptos" panose="020B0004020202020204" pitchFamily="34" charset="0"/>
                <a:cs typeface="Times New Roman" panose="02020603050405020304" pitchFamily="18" charset="0"/>
              </a:rPr>
              <a:t>ewustwording van nut en noodzaak tot toevoegen andere zienswijzen, aansporen tot betrekken van anderen</a:t>
            </a:r>
            <a:r>
              <a:rPr lang="nl-NL" dirty="0">
                <a:effectLst/>
              </a:rPr>
              <a:t> </a:t>
            </a:r>
            <a:endParaRPr lang="nl-NL" dirty="0"/>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10</a:t>
            </a:fld>
            <a:endParaRPr lang="nl-NL"/>
          </a:p>
        </p:txBody>
      </p:sp>
    </p:spTree>
    <p:extLst>
      <p:ext uri="{BB962C8B-B14F-4D97-AF65-F5344CB8AC3E}">
        <p14:creationId xmlns:p14="http://schemas.microsoft.com/office/powerpoint/2010/main" val="3132638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t>Instructies facilitator</a:t>
            </a:r>
          </a:p>
          <a:p>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Deze werkvorm is gebaseerd op ‘De hoeden van </a:t>
            </a:r>
            <a:r>
              <a:rPr lang="nl-NL" sz="1800" dirty="0" err="1">
                <a:effectLst/>
                <a:latin typeface="Aptos" panose="020B0004020202020204" pitchFamily="34" charset="0"/>
                <a:ea typeface="Aptos" panose="020B0004020202020204" pitchFamily="34" charset="0"/>
                <a:cs typeface="Times New Roman" panose="02020603050405020304" pitchFamily="18" charset="0"/>
              </a:rPr>
              <a:t>Bono</a:t>
            </a:r>
            <a:r>
              <a:rPr lang="nl-NL" sz="1800" dirty="0">
                <a:effectLst/>
                <a:latin typeface="Aptos" panose="020B0004020202020204" pitchFamily="34" charset="0"/>
                <a:ea typeface="Aptos" panose="020B0004020202020204" pitchFamily="34" charset="0"/>
                <a:cs typeface="Times New Roman" panose="02020603050405020304" pitchFamily="18" charset="0"/>
              </a:rPr>
              <a:t>’. Oorspronkelijk ontworpen als hulpmiddel voor teams om tot betere beslissingen te komen. Doordat ze helpen om een vraagstuk vanuit verschillende invalshoeken te bekijken, op een gestructureerde manier. Waar groepen en mensen soms hun voorkeuren kunnen hebben voor bepaalde manieren van kijken en andere juist onderbelicht laten, komen ze hier allemaal aan bod. En dat verbetert het gesprek en de besluitvorming.</a:t>
            </a:r>
            <a:br>
              <a:rPr lang="nl-NL" sz="1800" dirty="0">
                <a:effectLst/>
                <a:latin typeface="Aptos" panose="020B0004020202020204" pitchFamily="34" charset="0"/>
                <a:ea typeface="Aptos" panose="020B0004020202020204" pitchFamily="34" charset="0"/>
                <a:cs typeface="Times New Roman" panose="02020603050405020304" pitchFamily="18" charset="0"/>
              </a:rPr>
            </a:b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Bron: © Kessels &amp; Smit, The Learning Company 2024. Oorspronkelijke bron: Bron: de </a:t>
            </a:r>
            <a:r>
              <a:rPr lang="nl-NL" sz="1800" dirty="0" err="1">
                <a:effectLst/>
                <a:latin typeface="Aptos" panose="020B0004020202020204" pitchFamily="34" charset="0"/>
                <a:ea typeface="Aptos" panose="020B0004020202020204" pitchFamily="34" charset="0"/>
                <a:cs typeface="Times New Roman" panose="02020603050405020304" pitchFamily="18" charset="0"/>
              </a:rPr>
              <a:t>Bono</a:t>
            </a:r>
            <a:r>
              <a:rPr lang="nl-NL" sz="1800" dirty="0">
                <a:effectLst/>
                <a:latin typeface="Aptos" panose="020B0004020202020204" pitchFamily="34" charset="0"/>
                <a:ea typeface="Aptos" panose="020B0004020202020204" pitchFamily="34" charset="0"/>
                <a:cs typeface="Times New Roman" panose="02020603050405020304" pitchFamily="18" charset="0"/>
              </a:rPr>
              <a:t>, E. (2011) Zes denkhoeden. Business Contact.</a:t>
            </a:r>
          </a:p>
          <a:p>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b="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11</a:t>
            </a:fld>
            <a:endParaRPr lang="nl-NL"/>
          </a:p>
        </p:txBody>
      </p:sp>
    </p:spTree>
    <p:extLst>
      <p:ext uri="{BB962C8B-B14F-4D97-AF65-F5344CB8AC3E}">
        <p14:creationId xmlns:p14="http://schemas.microsoft.com/office/powerpoint/2010/main" val="344927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t>Instructies facilitator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dirty="0">
                <a:effectLst/>
                <a:latin typeface="Aptos" panose="020B0004020202020204" pitchFamily="34" charset="0"/>
                <a:ea typeface="Aptos" panose="020B0004020202020204" pitchFamily="34" charset="0"/>
                <a:cs typeface="Times New Roman" panose="02020603050405020304" pitchFamily="18" charset="0"/>
              </a:rPr>
              <a:t>Laat kort even de zes kleuren en betekenis zien (deze en de volgende sheet).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dirty="0">
                <a:effectLst/>
                <a:latin typeface="Aptos" panose="020B0004020202020204" pitchFamily="34" charset="0"/>
                <a:ea typeface="Aptos" panose="020B0004020202020204" pitchFamily="34" charset="0"/>
                <a:cs typeface="Times New Roman" panose="02020603050405020304" pitchFamily="18" charset="0"/>
              </a:rPr>
              <a:t>Deel de kaarten uit. Verdeel de kleuren over de deelnemers (willekeurig). Bij meer dan 6 deelnemers, zijn er meerdere personen met een zelfde kleur. Iedereen mag zijn/haar kleur voor zichzelf houden (niet delen met anderen).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Aptos" panose="020B0004020202020204" pitchFamily="34" charset="0"/>
                <a:ea typeface="Aptos" panose="020B0004020202020204" pitchFamily="34" charset="0"/>
                <a:cs typeface="Times New Roman" panose="02020603050405020304" pitchFamily="18" charset="0"/>
              </a:rPr>
              <a:t>Achtergrondinformatie bij de 6 kleuren (ter info voor de facilitator)</a:t>
            </a:r>
            <a:endParaRPr lang="nl-NL" sz="12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nl-NL" sz="1200" dirty="0">
                <a:effectLst/>
                <a:latin typeface="Aptos" panose="020B0004020202020204" pitchFamily="34" charset="0"/>
                <a:ea typeface="Aptos" panose="020B0004020202020204" pitchFamily="34" charset="0"/>
                <a:cs typeface="Times New Roman" panose="02020603050405020304" pitchFamily="18" charset="0"/>
              </a:rPr>
              <a:t>De witte bril: objectiviteit en neutraliteit. Verzamel de feiten. Wat is er bekend over het vraagstuk? En wat weten wie niet?</a:t>
            </a:r>
          </a:p>
          <a:p>
            <a:pPr marL="742950" lvl="1" indent="-285750">
              <a:buFont typeface="+mj-lt"/>
              <a:buAutoNum type="alphaLcPeriod"/>
            </a:pPr>
            <a:r>
              <a:rPr lang="nl-NL" sz="1200" dirty="0">
                <a:effectLst/>
                <a:latin typeface="Aptos" panose="020B0004020202020204" pitchFamily="34" charset="0"/>
                <a:ea typeface="Aptos" panose="020B0004020202020204" pitchFamily="34" charset="0"/>
                <a:cs typeface="Times New Roman" panose="02020603050405020304" pitchFamily="18" charset="0"/>
              </a:rPr>
              <a:t>De rode bril: emoties en intuïtie: welke gedachten en emoties roept dit op, welke aannames doe je op basis van wat je hoort?</a:t>
            </a:r>
          </a:p>
          <a:p>
            <a:pPr marL="742950" lvl="1" indent="-285750">
              <a:buFont typeface="+mj-lt"/>
              <a:buAutoNum type="alphaLcPeriod"/>
            </a:pPr>
            <a:r>
              <a:rPr lang="nl-NL" sz="1200" dirty="0">
                <a:effectLst/>
                <a:latin typeface="Aptos" panose="020B0004020202020204" pitchFamily="34" charset="0"/>
                <a:ea typeface="Aptos" panose="020B0004020202020204" pitchFamily="34" charset="0"/>
                <a:cs typeface="Times New Roman" panose="02020603050405020304" pitchFamily="18" charset="0"/>
              </a:rPr>
              <a:t>Gele bril: wat gaat er al goed? Hoe zouden we dit kunnen versterken?</a:t>
            </a:r>
          </a:p>
          <a:p>
            <a:pPr marL="742950" lvl="1" indent="-285750">
              <a:buFont typeface="+mj-lt"/>
              <a:buAutoNum type="alphaLcPeriod"/>
            </a:pPr>
            <a:r>
              <a:rPr lang="nl-NL" sz="1200" dirty="0">
                <a:effectLst/>
                <a:latin typeface="Aptos" panose="020B0004020202020204" pitchFamily="34" charset="0"/>
                <a:ea typeface="Aptos" panose="020B0004020202020204" pitchFamily="34" charset="0"/>
                <a:cs typeface="Times New Roman" panose="02020603050405020304" pitchFamily="18" charset="0"/>
              </a:rPr>
              <a:t>Roze bril: welke risico’s zien we?</a:t>
            </a:r>
          </a:p>
          <a:p>
            <a:pPr marL="742950" lvl="1" indent="-285750">
              <a:buFont typeface="+mj-lt"/>
              <a:buAutoNum type="alphaLcPeriod"/>
            </a:pPr>
            <a:r>
              <a:rPr lang="nl-NL" sz="1200" dirty="0">
                <a:effectLst/>
                <a:latin typeface="Aptos" panose="020B0004020202020204" pitchFamily="34" charset="0"/>
                <a:ea typeface="Aptos" panose="020B0004020202020204" pitchFamily="34" charset="0"/>
                <a:cs typeface="Helvetica" pitchFamily="2" charset="0"/>
              </a:rPr>
              <a:t>Groene bril: creativiteit, alternatieven en nieuwe ideeën. Hier gaat het over out- of-</a:t>
            </a:r>
            <a:r>
              <a:rPr lang="nl-NL" sz="1200" dirty="0" err="1">
                <a:effectLst/>
                <a:latin typeface="Aptos" panose="020B0004020202020204" pitchFamily="34" charset="0"/>
                <a:ea typeface="Aptos" panose="020B0004020202020204" pitchFamily="34" charset="0"/>
                <a:cs typeface="Helvetica" pitchFamily="2" charset="0"/>
              </a:rPr>
              <a:t>the</a:t>
            </a:r>
            <a:r>
              <a:rPr lang="nl-NL" sz="1200" dirty="0">
                <a:effectLst/>
                <a:latin typeface="Aptos" panose="020B0004020202020204" pitchFamily="34" charset="0"/>
                <a:ea typeface="Aptos" panose="020B0004020202020204" pitchFamily="34" charset="0"/>
                <a:cs typeface="Helvetica" pitchFamily="2" charset="0"/>
              </a:rPr>
              <a:t>-box denken en innovatie. Wat is er allemaal nog meer mogelijk?</a:t>
            </a:r>
            <a:endParaRPr lang="nl-NL" sz="12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nl-NL" sz="1200" dirty="0">
                <a:effectLst/>
                <a:latin typeface="Aptos" panose="020B0004020202020204" pitchFamily="34" charset="0"/>
                <a:ea typeface="Aptos" panose="020B0004020202020204" pitchFamily="34" charset="0"/>
                <a:cs typeface="Times New Roman" panose="02020603050405020304" pitchFamily="18" charset="0"/>
              </a:rPr>
              <a:t>Blauwe bril: </a:t>
            </a:r>
            <a:r>
              <a:rPr lang="nl-NL" sz="1200" dirty="0">
                <a:effectLst/>
                <a:latin typeface="Aptos" panose="020B0004020202020204" pitchFamily="34" charset="0"/>
                <a:ea typeface="Aptos" panose="020B0004020202020204" pitchFamily="34" charset="0"/>
                <a:cs typeface="Helvetica" pitchFamily="2" charset="0"/>
              </a:rPr>
              <a:t>hoe kijken we eigenlijk? Zou dat nog anders kunnen?</a:t>
            </a:r>
            <a:r>
              <a:rPr lang="nl-NL" sz="1200" dirty="0">
                <a:effectLst/>
                <a:latin typeface="Aptos" panose="020B0004020202020204" pitchFamily="34" charset="0"/>
                <a:ea typeface="Aptos" panose="020B0004020202020204" pitchFamily="34" charset="0"/>
                <a:cs typeface="Times New Roman" panose="02020603050405020304" pitchFamily="18" charset="0"/>
              </a:rPr>
              <a:t> </a:t>
            </a:r>
            <a:r>
              <a:rPr lang="nl-NL" sz="1200" dirty="0">
                <a:effectLst/>
                <a:latin typeface="Aptos" panose="020B0004020202020204" pitchFamily="34" charset="0"/>
                <a:ea typeface="Aptos" panose="020B0004020202020204" pitchFamily="34" charset="0"/>
                <a:cs typeface="Helvetica" pitchFamily="2" charset="0"/>
              </a:rPr>
              <a:t>Dit is het denken over het denken. Reflectie op het proces/het gesprek. </a:t>
            </a:r>
            <a:endParaRPr lang="nl-NL" sz="1200" dirty="0">
              <a:effectLst/>
              <a:latin typeface="Aptos" panose="020B0004020202020204" pitchFamily="34" charset="0"/>
              <a:ea typeface="Aptos" panose="020B0004020202020204" pitchFamily="34" charset="0"/>
              <a:cs typeface="Times New Roman" panose="02020603050405020304" pitchFamily="18" charset="0"/>
            </a:endParaRPr>
          </a:p>
          <a:p>
            <a:br>
              <a:rPr lang="en-US" sz="900" dirty="0">
                <a:effectLst/>
                <a:latin typeface="Aptos" panose="020B0004020202020204" pitchFamily="34" charset="0"/>
                <a:ea typeface="Aptos" panose="020B0004020202020204" pitchFamily="34" charset="0"/>
                <a:cs typeface="Times New Roman" panose="02020603050405020304" pitchFamily="18" charset="0"/>
              </a:rPr>
            </a:br>
            <a:r>
              <a:rPr lang="en-US" sz="900" dirty="0">
                <a:effectLst/>
                <a:latin typeface="Aptos" panose="020B0004020202020204" pitchFamily="34" charset="0"/>
                <a:ea typeface="Aptos" panose="020B0004020202020204" pitchFamily="34" charset="0"/>
                <a:cs typeface="Times New Roman" panose="02020603050405020304" pitchFamily="18" charset="0"/>
              </a:rPr>
              <a:t>Bron: © </a:t>
            </a:r>
            <a:r>
              <a:rPr lang="en-US" sz="900" dirty="0" err="1">
                <a:effectLst/>
                <a:latin typeface="Aptos" panose="020B0004020202020204" pitchFamily="34" charset="0"/>
                <a:ea typeface="Aptos" panose="020B0004020202020204" pitchFamily="34" charset="0"/>
                <a:cs typeface="Times New Roman" panose="02020603050405020304" pitchFamily="18" charset="0"/>
              </a:rPr>
              <a:t>Kessels</a:t>
            </a:r>
            <a:r>
              <a:rPr lang="en-US" sz="900" dirty="0">
                <a:effectLst/>
                <a:latin typeface="Aptos" panose="020B0004020202020204" pitchFamily="34" charset="0"/>
                <a:ea typeface="Aptos" panose="020B0004020202020204" pitchFamily="34" charset="0"/>
                <a:cs typeface="Times New Roman" panose="02020603050405020304" pitchFamily="18" charset="0"/>
              </a:rPr>
              <a:t> &amp; Smit, The Learning Company 2024. </a:t>
            </a:r>
            <a:r>
              <a:rPr lang="nl-NL" sz="900" dirty="0">
                <a:effectLst/>
                <a:latin typeface="Aptos" panose="020B0004020202020204" pitchFamily="34" charset="0"/>
                <a:ea typeface="Aptos" panose="020B0004020202020204" pitchFamily="34" charset="0"/>
                <a:cs typeface="Times New Roman" panose="02020603050405020304" pitchFamily="18" charset="0"/>
              </a:rPr>
              <a:t>Oorspronkelijke bron: Bron: de </a:t>
            </a:r>
            <a:r>
              <a:rPr lang="nl-NL" sz="900" dirty="0" err="1">
                <a:effectLst/>
                <a:latin typeface="Aptos" panose="020B0004020202020204" pitchFamily="34" charset="0"/>
                <a:ea typeface="Aptos" panose="020B0004020202020204" pitchFamily="34" charset="0"/>
                <a:cs typeface="Times New Roman" panose="02020603050405020304" pitchFamily="18" charset="0"/>
              </a:rPr>
              <a:t>Bono</a:t>
            </a:r>
            <a:r>
              <a:rPr lang="nl-NL" sz="900" dirty="0">
                <a:effectLst/>
                <a:latin typeface="Aptos" panose="020B0004020202020204" pitchFamily="34" charset="0"/>
                <a:ea typeface="Aptos" panose="020B0004020202020204" pitchFamily="34" charset="0"/>
                <a:cs typeface="Times New Roman" panose="02020603050405020304" pitchFamily="18" charset="0"/>
              </a:rPr>
              <a:t>, E. (2011) Zes denkhoeden. Business Contact.</a:t>
            </a:r>
            <a:endParaRPr lang="nl-NL" sz="12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12</a:t>
            </a:fld>
            <a:endParaRPr lang="nl-NL"/>
          </a:p>
        </p:txBody>
      </p:sp>
    </p:spTree>
    <p:extLst>
      <p:ext uri="{BB962C8B-B14F-4D97-AF65-F5344CB8AC3E}">
        <p14:creationId xmlns:p14="http://schemas.microsoft.com/office/powerpoint/2010/main" val="30174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13</a:t>
            </a:fld>
            <a:endParaRPr lang="nl-NL"/>
          </a:p>
        </p:txBody>
      </p:sp>
    </p:spTree>
    <p:extLst>
      <p:ext uri="{BB962C8B-B14F-4D97-AF65-F5344CB8AC3E}">
        <p14:creationId xmlns:p14="http://schemas.microsoft.com/office/powerpoint/2010/main" val="1977246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3174A-9625-5563-E13F-FE27CF2FAF3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0CE190-A941-3090-2C9B-39AE9449C6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E7EAE2-B0D5-21C2-5C38-E0F620156F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effectLst/>
                <a:latin typeface="AkkuratStd Light" panose="020B0404020101020102" pitchFamily="34" charset="77"/>
                <a:ea typeface="Aptos" panose="020B0004020202020204" pitchFamily="34" charset="0"/>
                <a:cs typeface="Times New Roman" panose="02020603050405020304" pitchFamily="18" charset="0"/>
              </a:rPr>
              <a:t>Deel het werkblad uit met het huis-tuin-keuken voorbeeld en het werkblad met de 6 kleuren. Laat iedereen voor zichzelf dit fragment lezen en bedenken hoe vanuit zijn/haar gekregen kleur op deze situatie te reageren. Wat haal je uit de tekst als je vanuit jouw kleur kijkt? Geef hier </a:t>
            </a:r>
            <a:r>
              <a:rPr lang="nl-NL" sz="1000" b="1" dirty="0">
                <a:effectLst/>
                <a:latin typeface="AkkuratStd Light" panose="020B0404020101020102" pitchFamily="34" charset="77"/>
                <a:ea typeface="Aptos" panose="020B0004020202020204" pitchFamily="34" charset="0"/>
                <a:cs typeface="Times New Roman" panose="02020603050405020304" pitchFamily="18" charset="0"/>
              </a:rPr>
              <a:t>5 min </a:t>
            </a:r>
            <a:r>
              <a:rPr lang="nl-NL" sz="1000" dirty="0">
                <a:effectLst/>
                <a:latin typeface="AkkuratStd Light" panose="020B0404020101020102" pitchFamily="34" charset="77"/>
                <a:ea typeface="Aptos" panose="020B0004020202020204" pitchFamily="34" charset="0"/>
                <a:cs typeface="Times New Roman" panose="02020603050405020304" pitchFamily="18" charset="0"/>
              </a:rPr>
              <a:t>voor.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dirty="0">
                <a:effectLst/>
                <a:latin typeface="AkkuratStd Light" panose="020B0404020101020102" pitchFamily="34" charset="77"/>
                <a:ea typeface="Aptos" panose="020B0004020202020204" pitchFamily="34" charset="0"/>
                <a:cs typeface="Times New Roman" panose="02020603050405020304" pitchFamily="18" charset="0"/>
              </a:rPr>
              <a:t>Eerst voor jezelf, daarna plenair (zie volgende sheet)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00" dirty="0">
              <a:effectLst/>
              <a:latin typeface="AkkuratStd Light" panose="020B0404020101020102" pitchFamily="34" charset="77"/>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000" dirty="0">
              <a:effectLst/>
              <a:latin typeface="AkkuratStd Light" panose="020B0404020101020102" pitchFamily="34" charset="77"/>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effectLst/>
              <a:latin typeface="AkkuratStd Light" panose="020B0404020101020102" pitchFamily="34" charset="77"/>
              <a:ea typeface="Aptos" panose="020B0004020202020204" pitchFamily="34" charset="0"/>
              <a:cs typeface="Times New Roman" panose="02020603050405020304" pitchFamily="18" charset="0"/>
            </a:endParaRPr>
          </a:p>
          <a:p>
            <a:pPr>
              <a:lnSpc>
                <a:spcPct val="115000"/>
              </a:lnSpc>
              <a:spcAft>
                <a:spcPts val="800"/>
              </a:spcAft>
            </a:pPr>
            <a:endParaRPr lang="nl-NL" sz="12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A43A9BDF-7967-B10D-9616-7C15CE511CD2}"/>
              </a:ext>
            </a:extLst>
          </p:cNvPr>
          <p:cNvSpPr>
            <a:spLocks noGrp="1"/>
          </p:cNvSpPr>
          <p:nvPr>
            <p:ph type="sldNum" sz="quarter" idx="5"/>
          </p:nvPr>
        </p:nvSpPr>
        <p:spPr/>
        <p:txBody>
          <a:bodyPr/>
          <a:lstStyle/>
          <a:p>
            <a:fld id="{1D757EE2-EEAD-D946-8845-9497830F9DB4}" type="slidenum">
              <a:rPr lang="nl-NL" smtClean="0"/>
              <a:t>14</a:t>
            </a:fld>
            <a:endParaRPr lang="nl-NL"/>
          </a:p>
        </p:txBody>
      </p:sp>
    </p:spTree>
    <p:extLst>
      <p:ext uri="{BB962C8B-B14F-4D97-AF65-F5344CB8AC3E}">
        <p14:creationId xmlns:p14="http://schemas.microsoft.com/office/powerpoint/2010/main" val="216328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AkkuratStd Light" panose="020B0404020101020102" pitchFamily="34" charset="77"/>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dirty="0">
                <a:effectLst/>
                <a:latin typeface="Aptos" panose="020B0004020202020204" pitchFamily="34" charset="0"/>
                <a:ea typeface="Aptos" panose="020B0004020202020204" pitchFamily="34" charset="0"/>
                <a:cs typeface="Times New Roman" panose="02020603050405020304" pitchFamily="18" charset="0"/>
              </a:rPr>
              <a:t>Ga kort in gesprek en laat iedereen een reactie geven vanuit zijn/haar kleur. De groep kan raden vanuit welke kleur er een reactie wordt gegeven.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dirty="0">
                <a:effectLst/>
                <a:latin typeface="Aptos" panose="020B0004020202020204" pitchFamily="34" charset="0"/>
                <a:ea typeface="Aptos" panose="020B0004020202020204" pitchFamily="34" charset="0"/>
                <a:cs typeface="Times New Roman" panose="02020603050405020304" pitchFamily="18" charset="0"/>
              </a:rPr>
              <a:t>Het is echt bedoeld als “opwarm oefening”, kennismaking met de kleuren. Probeer de reacties dus echt strak en kort te houden.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dirty="0">
                <a:effectLst/>
                <a:latin typeface="Aptos" panose="020B0004020202020204" pitchFamily="34" charset="0"/>
                <a:ea typeface="Aptos" panose="020B0004020202020204" pitchFamily="34" charset="0"/>
                <a:cs typeface="Times New Roman" panose="02020603050405020304" pitchFamily="18" charset="0"/>
              </a:rPr>
              <a:t>De blauwe kleur mag als laatste reageren, die is wat anders dan de andere kleuren; die mag een reflectie geven op het gesprek dat plaatsvond. Wat viel op in het gesprek? Hoe verliep het proces? Wordt er nog een bepaald perspectief gemist?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dirty="0">
                <a:effectLst/>
                <a:latin typeface="Aptos" panose="020B0004020202020204" pitchFamily="34" charset="0"/>
                <a:ea typeface="Aptos" panose="020B0004020202020204" pitchFamily="34" charset="0"/>
                <a:cs typeface="Times New Roman" panose="02020603050405020304" pitchFamily="18" charset="0"/>
              </a:rPr>
              <a:t>Hou dit gesprek bij max </a:t>
            </a:r>
            <a:r>
              <a:rPr lang="nl-NL" sz="1200" b="1" dirty="0">
                <a:effectLst/>
                <a:latin typeface="Aptos" panose="020B0004020202020204" pitchFamily="34" charset="0"/>
                <a:ea typeface="Aptos" panose="020B0004020202020204" pitchFamily="34" charset="0"/>
                <a:cs typeface="Times New Roman" panose="02020603050405020304" pitchFamily="18" charset="0"/>
              </a:rPr>
              <a:t>10 min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dirty="0">
              <a:effectLst/>
              <a:latin typeface="AkkuratStd Light" panose="020B0404020101020102" pitchFamily="34" charset="77"/>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dirty="0">
              <a:effectLst/>
              <a:latin typeface="AkkuratStd Light" panose="020B0404020101020102" pitchFamily="34" charset="77"/>
              <a:cs typeface="Times New Roman" panose="02020603050405020304" pitchFamily="18" charset="0"/>
            </a:endParaRPr>
          </a:p>
          <a:p>
            <a:pPr>
              <a:lnSpc>
                <a:spcPct val="115000"/>
              </a:lnSpc>
              <a:spcAft>
                <a:spcPts val="800"/>
              </a:spcAft>
            </a:pPr>
            <a:r>
              <a:rPr lang="nl-NL" sz="1100" kern="100" dirty="0">
                <a:effectLst/>
                <a:latin typeface="Aptos" panose="020B0004020202020204" pitchFamily="34" charset="0"/>
                <a:ea typeface="Aptos" panose="020B0004020202020204" pitchFamily="34" charset="0"/>
                <a:cs typeface="Times New Roman" panose="02020603050405020304" pitchFamily="18" charset="0"/>
              </a:rPr>
              <a:t> </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dirty="0">
              <a:effectLst/>
              <a:latin typeface="AkkuratStd Light" panose="020B0404020101020102" pitchFamily="34" charset="77"/>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15</a:t>
            </a:fld>
            <a:endParaRPr lang="nl-NL"/>
          </a:p>
        </p:txBody>
      </p:sp>
    </p:spTree>
    <p:extLst>
      <p:ext uri="{BB962C8B-B14F-4D97-AF65-F5344CB8AC3E}">
        <p14:creationId xmlns:p14="http://schemas.microsoft.com/office/powerpoint/2010/main" val="407340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effectLst/>
                <a:latin typeface="AkkuratStd Light" panose="020B0404020101020102" pitchFamily="34" charset="77"/>
                <a:ea typeface="Aptos" panose="020B0004020202020204" pitchFamily="34" charset="0"/>
                <a:cs typeface="Times New Roman" panose="02020603050405020304" pitchFamily="18" charset="0"/>
              </a:rPr>
              <a:t>We hebben nu met een huis-tuin-keuken voorbeeld even de verschillende brillen uitgeprobeerd. In de volgende opdracht gaan we kijken naar een eigen situatie in het werk.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Werkbladen uitdelen aan de deelnemers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Op de volgende sheet zie je de vragen en het voorbeeld werkblad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In duo’s uiteen, duo’s mogen even een rustig plekje opzoeken (binnen of buiten)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dirty="0"/>
              <a:t>Ze interviewen elkaar en gebruiken hiervoor het werkblad: </a:t>
            </a:r>
            <a:r>
              <a:rPr lang="nl-NL" b="1" dirty="0"/>
              <a:t>2x 15 minuten </a:t>
            </a:r>
            <a:r>
              <a:rPr lang="nl-NL" dirty="0"/>
              <a:t>voor het interviewen en opschrijven (totaal 30 min)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Het werkblad met de 6 kleuren kan hier ook bij gebruikt worden (in vorige opdracht al uitgedeeld)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16</a:t>
            </a:fld>
            <a:endParaRPr lang="nl-NL"/>
          </a:p>
        </p:txBody>
      </p:sp>
    </p:spTree>
    <p:extLst>
      <p:ext uri="{BB962C8B-B14F-4D97-AF65-F5344CB8AC3E}">
        <p14:creationId xmlns:p14="http://schemas.microsoft.com/office/powerpoint/2010/main" val="2063325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anose="020B0604020202020204" pitchFamily="34" charset="0"/>
              <a:buChar char="•"/>
            </a:pPr>
            <a:r>
              <a:rPr lang="nl-NL" sz="1200" dirty="0">
                <a:latin typeface="AkkuratStd Light" panose="020B0404020101020102" pitchFamily="34" charset="77"/>
              </a:rPr>
              <a:t>Wat gebeurde er? Wat was de situatie? Wie waren er betrokken?</a:t>
            </a:r>
          </a:p>
          <a:p>
            <a:pPr marL="342900" indent="-342900">
              <a:buFont typeface="Arial" panose="020B0604020202020204" pitchFamily="34" charset="0"/>
              <a:buChar char="•"/>
            </a:pPr>
            <a:r>
              <a:rPr lang="nl-NL" sz="1200" dirty="0">
                <a:latin typeface="AkkuratStd Light" panose="020B0404020101020102" pitchFamily="34" charset="77"/>
              </a:rPr>
              <a:t>Vanuit welk perspectief (van de 6 kleuren) keek jij zelf in eerste instantie </a:t>
            </a:r>
            <a:r>
              <a:rPr lang="nl-NL" sz="1200" dirty="0" err="1">
                <a:latin typeface="AkkuratStd Light" panose="020B0404020101020102" pitchFamily="34" charset="77"/>
              </a:rPr>
              <a:t>voonamelijkl</a:t>
            </a:r>
            <a:r>
              <a:rPr lang="nl-NL" sz="1200" dirty="0">
                <a:latin typeface="AkkuratStd Light" panose="020B0404020101020102" pitchFamily="34" charset="77"/>
              </a:rPr>
              <a:t>?</a:t>
            </a:r>
          </a:p>
          <a:p>
            <a:pPr marL="342900" indent="-342900">
              <a:buFont typeface="Arial" panose="020B0604020202020204" pitchFamily="34" charset="0"/>
              <a:buChar char="•"/>
            </a:pPr>
            <a:r>
              <a:rPr lang="nl-NL" sz="1200" dirty="0">
                <a:latin typeface="AkkuratStd Light" panose="020B0404020101020102" pitchFamily="34" charset="77"/>
              </a:rPr>
              <a:t>Welk perspectief heb je toegevoegd door iemand te betrekken?</a:t>
            </a:r>
          </a:p>
          <a:p>
            <a:pPr marL="342900" indent="-342900">
              <a:buFont typeface="Arial" panose="020B0604020202020204" pitchFamily="34" charset="0"/>
              <a:buChar char="•"/>
            </a:pPr>
            <a:r>
              <a:rPr lang="nl-NL" sz="1200" dirty="0">
                <a:latin typeface="AkkuratStd Light" panose="020B0404020101020102" pitchFamily="34" charset="77"/>
              </a:rPr>
              <a:t>Wat was het effect? (Op het gezin, op jou, collega’s, …)</a:t>
            </a:r>
          </a:p>
          <a:p>
            <a:pPr marL="342900" indent="-342900">
              <a:buFont typeface="Arial" panose="020B0604020202020204" pitchFamily="34" charset="0"/>
              <a:buChar char="•"/>
            </a:pPr>
            <a:r>
              <a:rPr lang="nl-NL" sz="1200" dirty="0">
                <a:latin typeface="AkkuratStd Light" panose="020B0404020101020102" pitchFamily="34" charset="77"/>
              </a:rPr>
              <a:t>Waarom was het zo waardevol? Waar draait het voor jou om?</a:t>
            </a:r>
          </a:p>
          <a:p>
            <a:pPr marL="342900" indent="-342900">
              <a:buFont typeface="Arial" panose="020B0604020202020204" pitchFamily="34" charset="0"/>
              <a:buChar char="•"/>
            </a:pPr>
            <a:r>
              <a:rPr lang="nl-NL" sz="1200" dirty="0">
                <a:latin typeface="AkkuratStd Light" panose="020B0404020101020102" pitchFamily="34" charset="77"/>
              </a:rPr>
              <a:t>Wat deed jij dat het verschil maakte?  </a:t>
            </a:r>
          </a:p>
          <a:p>
            <a:pPr marL="342900" indent="-342900">
              <a:buFont typeface="Arial" panose="020B0604020202020204" pitchFamily="34" charset="0"/>
              <a:buChar char="•"/>
            </a:pPr>
            <a:r>
              <a:rPr lang="nl-NL" sz="1200" dirty="0">
                <a:latin typeface="AkkuratStd Light" panose="020B0404020101020102" pitchFamily="34" charset="77"/>
              </a:rPr>
              <a:t>Wat deden anderen? Wat maakte dat het werkte?</a:t>
            </a:r>
          </a:p>
          <a:p>
            <a:pPr marL="342900" indent="-342900">
              <a:buFont typeface="Arial" panose="020B0604020202020204" pitchFamily="34" charset="0"/>
              <a:buChar char="•"/>
            </a:pPr>
            <a:r>
              <a:rPr lang="nl-NL" sz="1200" dirty="0">
                <a:latin typeface="AkkuratStd Light" panose="020B0404020101020102" pitchFamily="34" charset="77"/>
              </a:rPr>
              <a:t>Wat vertelt dit ons over wat belangrijk is in het organiseren van meedenkkracht?</a:t>
            </a:r>
          </a:p>
          <a:p>
            <a:pPr>
              <a:spcBef>
                <a:spcPts val="120"/>
              </a:spcBef>
              <a:spcAft>
                <a:spcPts val="120"/>
              </a:spcAft>
            </a:pPr>
            <a:endParaRPr lang="nl-NL" sz="1200" dirty="0">
              <a:latin typeface="AkkuratStd Light" panose="020B0404020101020102" pitchFamily="34" charset="77"/>
            </a:endParaRP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17</a:t>
            </a:fld>
            <a:endParaRPr lang="nl-NL"/>
          </a:p>
        </p:txBody>
      </p:sp>
    </p:spTree>
    <p:extLst>
      <p:ext uri="{BB962C8B-B14F-4D97-AF65-F5344CB8AC3E}">
        <p14:creationId xmlns:p14="http://schemas.microsoft.com/office/powerpoint/2010/main" val="1416871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AkkuratStd Light" panose="020B0404020101020102" pitchFamily="34" charset="77"/>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AkkuratStd Light" panose="020B0404020101020102" pitchFamily="34" charset="77"/>
                <a:ea typeface="Aptos" panose="020B0004020202020204" pitchFamily="34" charset="0"/>
                <a:cs typeface="Times New Roman" panose="02020603050405020304" pitchFamily="18" charset="0"/>
              </a:rPr>
              <a:t>Ga met de groep in gesprek n.a.v. deze opdracht aan de hand van de volgende vragen:</a:t>
            </a:r>
            <a:endParaRPr lang="nl-NL" sz="1200" dirty="0">
              <a:effectLst/>
              <a:latin typeface="AkkuratStd Light" panose="020B0404020101020102" pitchFamily="34" charset="77"/>
              <a:cs typeface="Times New Roman" panose="02020603050405020304" pitchFamily="18" charset="0"/>
            </a:endParaRPr>
          </a:p>
          <a:p>
            <a:pPr marL="342900" indent="-342900">
              <a:spcBef>
                <a:spcPts val="120"/>
              </a:spcBef>
              <a:spcAft>
                <a:spcPts val="120"/>
              </a:spcAft>
              <a:buFontTx/>
              <a:buChar char="-"/>
            </a:pPr>
            <a:r>
              <a:rPr lang="nl-NL" sz="1200" dirty="0">
                <a:effectLst/>
                <a:latin typeface="AkkuratStd Light" panose="020B0404020101020102" pitchFamily="34" charset="77"/>
                <a:ea typeface="Aptos" panose="020B0004020202020204" pitchFamily="34" charset="0"/>
                <a:cs typeface="Helvetica" pitchFamily="2" charset="0"/>
              </a:rPr>
              <a:t>Wat is de opbrengst van verschillende manieren van kijken? </a:t>
            </a:r>
            <a:r>
              <a:rPr lang="nl-NL" sz="1200" dirty="0">
                <a:latin typeface="AkkuratStd Light" panose="020B0404020101020102" pitchFamily="34" charset="77"/>
                <a:ea typeface="Aptos" panose="020B0004020202020204" pitchFamily="34" charset="0"/>
                <a:cs typeface="Times New Roman" panose="02020603050405020304" pitchFamily="18" charset="0"/>
              </a:rPr>
              <a:t> </a:t>
            </a:r>
          </a:p>
          <a:p>
            <a:pPr marL="342900" indent="-342900">
              <a:spcBef>
                <a:spcPts val="120"/>
              </a:spcBef>
              <a:spcAft>
                <a:spcPts val="120"/>
              </a:spcAft>
              <a:buFontTx/>
              <a:buChar char="-"/>
            </a:pPr>
            <a:r>
              <a:rPr lang="nl-NL" sz="1200" dirty="0">
                <a:latin typeface="AkkuratStd Light" panose="020B0404020101020102" pitchFamily="34" charset="77"/>
                <a:ea typeface="Aptos" panose="020B0004020202020204" pitchFamily="34" charset="0"/>
                <a:cs typeface="Times New Roman" panose="02020603050405020304" pitchFamily="18" charset="0"/>
              </a:rPr>
              <a:t>W</a:t>
            </a:r>
            <a:r>
              <a:rPr lang="nl-NL" sz="1200" dirty="0">
                <a:effectLst/>
                <a:latin typeface="AkkuratStd Light" panose="020B0404020101020102" pitchFamily="34" charset="77"/>
                <a:ea typeface="Aptos" panose="020B0004020202020204" pitchFamily="34" charset="0"/>
                <a:cs typeface="Helvetica" pitchFamily="2" charset="0"/>
              </a:rPr>
              <a:t>elke kleuren ben je zelf geneigd om toe te passen? En wat doe je minder? </a:t>
            </a:r>
          </a:p>
          <a:p>
            <a:pPr marL="342900" indent="-342900">
              <a:spcBef>
                <a:spcPts val="120"/>
              </a:spcBef>
              <a:spcAft>
                <a:spcPts val="120"/>
              </a:spcAft>
              <a:buFontTx/>
              <a:buChar char="-"/>
            </a:pPr>
            <a:r>
              <a:rPr lang="nl-NL" sz="1200" dirty="0">
                <a:effectLst/>
                <a:latin typeface="AkkuratStd Light" panose="020B0404020101020102" pitchFamily="34" charset="77"/>
                <a:ea typeface="Aptos" panose="020B0004020202020204" pitchFamily="34" charset="0"/>
                <a:cs typeface="Helvetica" pitchFamily="2" charset="0"/>
              </a:rPr>
              <a:t>Wat zegt dat over wat handig is om te organiseren voor of binnen jullie team? Kunnen jullie hierover afspraken maken?</a:t>
            </a:r>
          </a:p>
          <a:p>
            <a:pPr marL="0" indent="0">
              <a:spcBef>
                <a:spcPts val="120"/>
              </a:spcBef>
              <a:spcAft>
                <a:spcPts val="120"/>
              </a:spcAft>
              <a:buFontTx/>
              <a:buNone/>
            </a:pPr>
            <a:r>
              <a:rPr lang="nl-NL" sz="1200" dirty="0">
                <a:effectLst/>
                <a:latin typeface="AkkuratStd Light" panose="020B0404020101020102" pitchFamily="34" charset="77"/>
                <a:ea typeface="Aptos" panose="020B0004020202020204" pitchFamily="34" charset="0"/>
                <a:cs typeface="Helvetica" pitchFamily="2" charset="0"/>
              </a:rPr>
              <a:t>Je hebt hier zo’n </a:t>
            </a:r>
            <a:r>
              <a:rPr lang="nl-NL" sz="1200" b="1" dirty="0">
                <a:effectLst/>
                <a:latin typeface="AkkuratStd Light" panose="020B0404020101020102" pitchFamily="34" charset="77"/>
                <a:ea typeface="Aptos" panose="020B0004020202020204" pitchFamily="34" charset="0"/>
                <a:cs typeface="Helvetica" pitchFamily="2" charset="0"/>
              </a:rPr>
              <a:t>10 tot 15 minuten </a:t>
            </a:r>
            <a:r>
              <a:rPr lang="nl-NL" sz="1200" dirty="0">
                <a:effectLst/>
                <a:latin typeface="AkkuratStd Light" panose="020B0404020101020102" pitchFamily="34" charset="77"/>
                <a:ea typeface="Aptos" panose="020B0004020202020204" pitchFamily="34" charset="0"/>
                <a:cs typeface="Helvetica" pitchFamily="2" charset="0"/>
              </a:rPr>
              <a:t>voor</a:t>
            </a:r>
          </a:p>
          <a:p>
            <a:pPr marL="342900" indent="-342900">
              <a:spcBef>
                <a:spcPts val="120"/>
              </a:spcBef>
              <a:spcAft>
                <a:spcPts val="120"/>
              </a:spcAft>
              <a:buFontTx/>
              <a:buChar char="-"/>
            </a:pPr>
            <a:endParaRPr lang="nl-NL" sz="1200" dirty="0">
              <a:effectLst/>
              <a:latin typeface="AkkuratStd Light" panose="020B0404020101020102" pitchFamily="34" charset="77"/>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18</a:t>
            </a:fld>
            <a:endParaRPr lang="nl-NL"/>
          </a:p>
        </p:txBody>
      </p:sp>
    </p:spTree>
    <p:extLst>
      <p:ext uri="{BB962C8B-B14F-4D97-AF65-F5344CB8AC3E}">
        <p14:creationId xmlns:p14="http://schemas.microsoft.com/office/powerpoint/2010/main" val="1661283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endParaRPr lang="nl-NL" dirty="0"/>
          </a:p>
          <a:p>
            <a:r>
              <a:rPr lang="nl-NL" dirty="0"/>
              <a:t>We gaan nu kijken naar een fragment uit een </a:t>
            </a:r>
            <a:r>
              <a:rPr lang="nl-NL" dirty="0" err="1"/>
              <a:t>webinar</a:t>
            </a:r>
            <a:r>
              <a:rPr lang="nl-NL" dirty="0"/>
              <a:t> van het Ondersteuningsteam uithuisplaatsingen toeslagenaffaire. Dit team heeft in opdracht van het kabinet ouders ondersteunt bij wie kinderen uit huis zijn geplaatst. In deze </a:t>
            </a:r>
            <a:r>
              <a:rPr lang="nl-NL" dirty="0" err="1"/>
              <a:t>webinar</a:t>
            </a:r>
            <a:r>
              <a:rPr lang="nl-NL" dirty="0"/>
              <a:t> deelt Nicoline den Ouden hun ervaringen en een belangrijke les die ze hieruit hebben getrokken: de kracht van twijfel en niet-weten.</a:t>
            </a:r>
          </a:p>
          <a:p>
            <a:endParaRPr lang="nl-NL" dirty="0"/>
          </a:p>
          <a:p>
            <a:r>
              <a:rPr lang="nl-NL" sz="1800" dirty="0">
                <a:effectLst/>
                <a:latin typeface="Aptos" panose="020B0004020202020204" pitchFamily="34" charset="0"/>
                <a:ea typeface="Aptos" panose="020B0004020202020204" pitchFamily="34" charset="0"/>
                <a:cs typeface="Times New Roman" panose="02020603050405020304" pitchFamily="18" charset="0"/>
              </a:rPr>
              <a:t>Doel: bewustwording van twijfel/niet-weten als gereedschap en herkennen/benutten van signalen</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19</a:t>
            </a:fld>
            <a:endParaRPr lang="nl-NL"/>
          </a:p>
        </p:txBody>
      </p:sp>
    </p:spTree>
    <p:extLst>
      <p:ext uri="{BB962C8B-B14F-4D97-AF65-F5344CB8AC3E}">
        <p14:creationId xmlns:p14="http://schemas.microsoft.com/office/powerpoint/2010/main" val="238933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a:t>
            </a:fld>
            <a:endParaRPr lang="nl-NL"/>
          </a:p>
        </p:txBody>
      </p:sp>
    </p:spTree>
    <p:extLst>
      <p:ext uri="{BB962C8B-B14F-4D97-AF65-F5344CB8AC3E}">
        <p14:creationId xmlns:p14="http://schemas.microsoft.com/office/powerpoint/2010/main" val="3375372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effectLst/>
                <a:latin typeface="AkkuratStd Light" panose="020B0404020101020102" pitchFamily="34" charset="77"/>
                <a:ea typeface="Aptos" panose="020B0004020202020204" pitchFamily="34" charset="0"/>
                <a:cs typeface="Times New Roman" panose="02020603050405020304" pitchFamily="18" charset="0"/>
              </a:rPr>
              <a:t>Bekijk het fragment ter introductie op het thema (of via de link: </a:t>
            </a:r>
            <a:r>
              <a:rPr lang="nl-NL" b="0" i="0" u="sng" dirty="0">
                <a:solidFill>
                  <a:srgbClr val="0078D7"/>
                </a:solidFill>
                <a:effectLst/>
                <a:latin typeface="Calibri Light" panose="020F0302020204030204" pitchFamily="34" charset="0"/>
                <a:hlinkClick r:id="rId3" tooltip="https://youtu.be/QFty9UHq5kk"/>
              </a:rPr>
              <a:t>https://youtu.be</a:t>
            </a:r>
            <a:r>
              <a:rPr lang="nl-NL" b="0" i="0" u="sng">
                <a:solidFill>
                  <a:srgbClr val="0078D7"/>
                </a:solidFill>
                <a:effectLst/>
                <a:latin typeface="Calibri Light" panose="020F0302020204030204" pitchFamily="34" charset="0"/>
                <a:hlinkClick r:id="rId3" tooltip="https://youtu.be/QFty9UHq5kk"/>
              </a:rPr>
              <a:t>/QFty9UHq5kk</a:t>
            </a:r>
            <a:r>
              <a:rPr lang="nl-NL" b="0" i="0" u="sng">
                <a:solidFill>
                  <a:srgbClr val="0078D7"/>
                </a:solidFill>
                <a:effectLst/>
                <a:latin typeface="Calibri Light" panose="020F0302020204030204" pitchFamily="34" charset="0"/>
              </a:rPr>
              <a:t>)</a:t>
            </a:r>
            <a:endParaRPr lang="nl-NL" sz="1200" dirty="0">
              <a:effectLst/>
              <a:latin typeface="AkkuratStd Light" panose="020B0404020101020102" pitchFamily="34" charset="77"/>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20</a:t>
            </a:fld>
            <a:endParaRPr lang="nl-NL"/>
          </a:p>
        </p:txBody>
      </p:sp>
    </p:spTree>
    <p:extLst>
      <p:ext uri="{BB962C8B-B14F-4D97-AF65-F5344CB8AC3E}">
        <p14:creationId xmlns:p14="http://schemas.microsoft.com/office/powerpoint/2010/main" val="26142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We gaan nu in gesprek over hoe wij zelf omgaan met twijfel/niet-weten: herkennen we dit, welke signalen zijn dan zichtbaar/voelbaar en hoe gaan we hiermee 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171450" indent="-171450">
              <a:buFontTx/>
              <a:buChar char="-"/>
            </a:pPr>
            <a:r>
              <a:rPr lang="nl-NL" dirty="0"/>
              <a:t>Deel het werkblad uit met de instructies voor de opdracht</a:t>
            </a:r>
          </a:p>
          <a:p>
            <a:pPr marL="171450" indent="-171450">
              <a:buFontTx/>
              <a:buChar char="-"/>
            </a:pPr>
            <a:r>
              <a:rPr lang="nl-NL" dirty="0"/>
              <a:t>De groep gaat in duo’s uiteen</a:t>
            </a:r>
          </a:p>
          <a:p>
            <a:pPr marL="171450" indent="-171450">
              <a:buFontTx/>
              <a:buChar char="-"/>
            </a:pPr>
            <a:r>
              <a:rPr lang="nl-NL" dirty="0"/>
              <a:t>Elk duo bespreekt de vragen (en herhaalt de vraag 3 keer), na iedere vraag wordt er gewisseld. Totaal: 20 minuten ongeveer </a:t>
            </a:r>
          </a:p>
          <a:p>
            <a:pPr marL="171450" indent="-171450">
              <a:buFontTx/>
              <a:buChar char="-"/>
            </a:pPr>
            <a:r>
              <a:rPr lang="nl-NL" dirty="0"/>
              <a:t>Doel van de vraag herhalen is dat het de antwoorden erg verdiept en verrijkt.</a:t>
            </a:r>
          </a:p>
          <a:p>
            <a:pPr marL="171450" indent="-171450">
              <a:buFontTx/>
              <a:buChar char="-"/>
            </a:pPr>
            <a:endParaRPr lang="nl-NL" dirty="0"/>
          </a:p>
          <a:p>
            <a:pPr marL="171450" indent="-171450">
              <a:buFontTx/>
              <a:buChar char="-"/>
            </a:pPr>
            <a:r>
              <a:rPr lang="nl-NL" dirty="0"/>
              <a:t>Terugkoppeling in de groep (10 min) : ervaring, inzichten uitwisselen o.b.v. de gesprekken in duo’s. </a:t>
            </a:r>
          </a:p>
          <a:p>
            <a:pPr>
              <a:spcBef>
                <a:spcPts val="120"/>
              </a:spcBef>
              <a:spcAft>
                <a:spcPts val="120"/>
              </a:spcAft>
            </a:pPr>
            <a:endParaRPr lang="nl-NL" sz="1200" dirty="0">
              <a:latin typeface="AkkuratStd Light" panose="020B0404020101020102" pitchFamily="34" charset="77"/>
            </a:endParaRPr>
          </a:p>
          <a:p>
            <a:endParaRPr lang="nl-NL" dirty="0">
              <a:sym typeface="Wingdings" pitchFamily="2" charset="2"/>
            </a:endParaRPr>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21</a:t>
            </a:fld>
            <a:endParaRPr lang="nl-NL"/>
          </a:p>
        </p:txBody>
      </p:sp>
    </p:spTree>
    <p:extLst>
      <p:ext uri="{BB962C8B-B14F-4D97-AF65-F5344CB8AC3E}">
        <p14:creationId xmlns:p14="http://schemas.microsoft.com/office/powerpoint/2010/main" val="2135340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Aptos" panose="020B0004020202020204" pitchFamily="34" charset="0"/>
                <a:ea typeface="Aptos" panose="020B0004020202020204" pitchFamily="34" charset="0"/>
                <a:cs typeface="Times New Roman" panose="02020603050405020304" pitchFamily="18" charset="0"/>
              </a:rPr>
              <a:t>We gaan nu een plan maken voor ons team: hoe kunnen we samen Leren (verder) versterken?</a:t>
            </a:r>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22</a:t>
            </a:fld>
            <a:endParaRPr lang="nl-NL"/>
          </a:p>
        </p:txBody>
      </p:sp>
    </p:spTree>
    <p:extLst>
      <p:ext uri="{BB962C8B-B14F-4D97-AF65-F5344CB8AC3E}">
        <p14:creationId xmlns:p14="http://schemas.microsoft.com/office/powerpoint/2010/main" val="915908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We beginnen met een vragenlijst die ons inzicht geeft in waar we nu staan, vervolgens gaan we een teamplan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Instructies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u="sng" dirty="0"/>
              <a:t>Vragenlijsten (10 min):</a:t>
            </a:r>
          </a:p>
          <a:p>
            <a:pPr marL="171450" indent="-171450">
              <a:buFontTx/>
              <a:buChar char="-"/>
            </a:pPr>
            <a:r>
              <a:rPr lang="nl-NL" dirty="0"/>
              <a:t>Geef iedereen een vragenlijst (zie </a:t>
            </a:r>
            <a:r>
              <a:rPr lang="nl-NL" dirty="0" err="1"/>
              <a:t>printables</a:t>
            </a:r>
            <a:r>
              <a:rPr lang="nl-NL" dirty="0"/>
              <a:t> per persoon) en laat ze deze in 5 minuten invullen</a:t>
            </a:r>
          </a:p>
          <a:p>
            <a:pPr marL="171450" indent="-171450">
              <a:buFontTx/>
              <a:buChar char="-"/>
            </a:pPr>
            <a:r>
              <a:rPr lang="nl-NL" dirty="0"/>
              <a:t>Vraag de ingevulde vragenlijsten terug en geef ze </a:t>
            </a:r>
            <a:r>
              <a:rPr lang="nl-NL"/>
              <a:t>even een </a:t>
            </a:r>
            <a:r>
              <a:rPr lang="nl-NL" dirty="0"/>
              <a:t>korte pauze</a:t>
            </a:r>
          </a:p>
          <a:p>
            <a:pPr marL="171450" indent="-171450">
              <a:buFontTx/>
              <a:buChar char="-"/>
            </a:pPr>
            <a:r>
              <a:rPr lang="nl-NL" dirty="0"/>
              <a:t>Pak vervolgens zelf het format erbij om de antwoorden op in te vullen (zie </a:t>
            </a:r>
            <a:r>
              <a:rPr lang="nl-NL" dirty="0" err="1"/>
              <a:t>printables</a:t>
            </a:r>
            <a:r>
              <a:rPr lang="nl-NL" dirty="0"/>
              <a:t> plenair) en lees de uitkomst</a:t>
            </a:r>
          </a:p>
          <a:p>
            <a:endParaRPr lang="nl-NL"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r>
              <a:rPr lang="nl-NL" sz="1200" u="sng"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Bespreek vervolgens binnen het team de uitkomst (5 min): </a:t>
            </a:r>
          </a:p>
          <a:p>
            <a:pPr marL="171450" indent="-171450">
              <a:buFontTx/>
              <a:buChar char="-"/>
            </a:pPr>
            <a:r>
              <a:rPr lang="nl-NL"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Wat tekent zich nu af? Wat valt op?</a:t>
            </a:r>
          </a:p>
          <a:p>
            <a:pPr marL="171450" indent="-171450">
              <a:buFontTx/>
              <a:buChar char="-"/>
            </a:pPr>
            <a:r>
              <a:rPr lang="nl-NL"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Waar willen we iets mee doen?</a:t>
            </a:r>
          </a:p>
          <a:p>
            <a:pPr marL="0" indent="0">
              <a:buFontTx/>
              <a:buNone/>
            </a:pPr>
            <a:endParaRPr lang="nl-NL"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FontTx/>
              <a:buNone/>
            </a:pPr>
            <a:r>
              <a:rPr lang="nl-NL" sz="1200" u="sng"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Pak het werkblad ‘Teamplan’, een A3, erbij, bespreek dit samen en vul het plan in (15 min):</a:t>
            </a:r>
            <a:endParaRPr lang="nl-NL" sz="1200" u="sng"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nl-NL" sz="12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Met welke onderdelen willen we </a:t>
            </a:r>
            <a:r>
              <a:rPr lang="nl-NL"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als team meer experimenteren? Formuleer concrete stappen of afspraken hiervoor. </a:t>
            </a:r>
            <a:r>
              <a:rPr lang="nl-NL" sz="1200" i="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Een eerste stap kan zijn: we willen een uitbreiding van intervisie. Uitzoeken wat daarvoor nodig is. </a:t>
            </a:r>
            <a:endParaRPr lang="nl-NL" sz="1200" i="1"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nl-NL"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Wie van de teamleden en leidinggevende neemt welk onderdeel op zich? Zet er dan een naam bij. </a:t>
            </a:r>
            <a:endParaRPr lang="nl-NL" sz="12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nl-NL"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Plan een moment waarop je met elkaar reflecteert op je plan: wat heb je al bereikt? Wat worden volgende stappen? </a:t>
            </a:r>
            <a:endParaRPr lang="nl-NL" dirty="0"/>
          </a:p>
          <a:p>
            <a:pPr marL="171450" indent="-171450">
              <a:buFontTx/>
              <a:buChar char="-"/>
            </a:pPr>
            <a:endParaRPr lang="nl-NL" b="1" dirty="0"/>
          </a:p>
          <a:p>
            <a:pPr marL="0" indent="0">
              <a:buFontTx/>
              <a:buNone/>
            </a:pPr>
            <a:endParaRPr lang="nl-NL" b="1" dirty="0"/>
          </a:p>
          <a:p>
            <a:pPr marL="0" indent="0">
              <a:buFontTx/>
              <a:buNone/>
            </a:pPr>
            <a:endParaRPr lang="nl-NL" b="1" dirty="0"/>
          </a:p>
          <a:p>
            <a:pPr marL="0" indent="0">
              <a:buFontTx/>
              <a:buNone/>
            </a:pPr>
            <a:endParaRPr lang="nl-NL" b="1" dirty="0"/>
          </a:p>
          <a:p>
            <a:pPr marL="0" indent="0">
              <a:buFontTx/>
              <a:buNone/>
            </a:pPr>
            <a:endParaRPr lang="nl-NL" b="1" dirty="0"/>
          </a:p>
          <a:p>
            <a:pPr marL="0" indent="0">
              <a:buFontTx/>
              <a:buNone/>
            </a:pPr>
            <a:r>
              <a:rPr lang="nl-NL" b="1" dirty="0"/>
              <a:t>Vragenlijst: Iedereen wordt gevraagd 9 stellingen te scoren met</a:t>
            </a:r>
            <a:r>
              <a:rPr lang="nl-NL" b="0" i="0" u="none" strike="noStrike" dirty="0">
                <a:solidFill>
                  <a:srgbClr val="000000"/>
                </a:solidFill>
                <a:effectLst/>
                <a:latin typeface="Aptos" panose="020B0004020202020204" pitchFamily="34" charset="0"/>
              </a:rPr>
              <a:t>:</a:t>
            </a:r>
            <a:endParaRPr lang="nl-NL" b="0" i="0" u="none" strike="noStrike" dirty="0">
              <a:solidFill>
                <a:srgbClr val="212121"/>
              </a:solidFill>
              <a:effectLst/>
              <a:latin typeface="Aptos" panose="020B0004020202020204" pitchFamily="34" charset="0"/>
            </a:endParaRPr>
          </a:p>
          <a:p>
            <a:pPr algn="l"/>
            <a:r>
              <a:rPr lang="nl-NL" b="0" i="0" u="none" strike="noStrike" dirty="0">
                <a:solidFill>
                  <a:srgbClr val="000000"/>
                </a:solidFill>
                <a:effectLst/>
                <a:latin typeface="Aptos" panose="020B0004020202020204" pitchFamily="34" charset="0"/>
              </a:rPr>
              <a:t>helemaal mee oneens - mee oneens – neutraal - mee eens - helemaal mee eens </a:t>
            </a:r>
            <a:endParaRPr lang="nl-NL" b="0" i="0" u="none" strike="noStrike" dirty="0">
              <a:solidFill>
                <a:srgbClr val="212121"/>
              </a:solidFill>
              <a:effectLst/>
              <a:latin typeface="Aptos" panose="020B0004020202020204" pitchFamily="34" charset="0"/>
            </a:endParaRPr>
          </a:p>
          <a:p>
            <a:pPr algn="l"/>
            <a:endParaRPr lang="nl-NL" b="0" i="0" u="none" strike="noStrike" dirty="0">
              <a:solidFill>
                <a:srgbClr val="000000"/>
              </a:solidFill>
              <a:effectLst/>
              <a:latin typeface="Aptos" panose="020B0004020202020204" pitchFamily="34" charset="0"/>
            </a:endParaRPr>
          </a:p>
          <a:p>
            <a:pPr algn="l"/>
            <a:r>
              <a:rPr lang="nl-NL" b="1" i="0" u="sng" strike="noStrike" dirty="0">
                <a:solidFill>
                  <a:srgbClr val="000000"/>
                </a:solidFill>
                <a:effectLst/>
                <a:latin typeface="Aptos" panose="020B0004020202020204" pitchFamily="34" charset="0"/>
              </a:rPr>
              <a:t>Stellingen:</a:t>
            </a:r>
            <a:endParaRPr lang="nl-NL" b="1" i="0" u="sng" strike="noStrike" dirty="0">
              <a:solidFill>
                <a:srgbClr val="212121"/>
              </a:solidFill>
              <a:effectLst/>
              <a:latin typeface="Aptos" panose="020B0004020202020204" pitchFamily="34" charset="0"/>
            </a:endParaRP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In mijn werk is voldoende ruimte voor reflectie. </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Ik kan makkelijk andere expertises raadplegen wanneer dat nodig is. </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Ik ervaar voldoende ruimte en mogelijkheden om tegenspraak te organiseren. </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Onze intervisiebijeenkomsten zijn van goede kwaliteit, vinden structureel plaats en iedereen neemt er actief aan deel.</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Ik houd mijn vakkennis up-to-date door de nieuwste theorieën en methoden te volgen.</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Er wordt actief geïnvesteerd in de ontwikkeling van </a:t>
            </a:r>
            <a:r>
              <a:rPr lang="nl-NL" sz="1800" b="0" i="0" u="none" strike="noStrike" dirty="0" err="1">
                <a:solidFill>
                  <a:srgbClr val="000000"/>
                </a:solidFill>
                <a:effectLst/>
                <a:latin typeface="Aptos" panose="020B0004020202020204" pitchFamily="34" charset="0"/>
              </a:rPr>
              <a:t>vakprofessionaliteit</a:t>
            </a:r>
            <a:r>
              <a:rPr lang="nl-NL" sz="1800" b="0" i="0" u="none" strike="noStrike" dirty="0">
                <a:solidFill>
                  <a:srgbClr val="000000"/>
                </a:solidFill>
                <a:effectLst/>
                <a:latin typeface="Aptos" panose="020B0004020202020204" pitchFamily="34" charset="0"/>
              </a:rPr>
              <a:t> binnen ons team, zoals in vaardigheden, gedrag en houding.</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Ik werk actief aan mijn </a:t>
            </a:r>
            <a:r>
              <a:rPr lang="nl-NL" sz="1800" b="0" i="0" u="none" strike="noStrike" dirty="0" err="1">
                <a:solidFill>
                  <a:srgbClr val="000000"/>
                </a:solidFill>
                <a:effectLst/>
                <a:latin typeface="Aptos" panose="020B0004020202020204" pitchFamily="34" charset="0"/>
              </a:rPr>
              <a:t>vakvolwassenheid</a:t>
            </a:r>
            <a:r>
              <a:rPr lang="nl-NL" sz="1800" b="0" i="0" u="none" strike="noStrike" dirty="0">
                <a:solidFill>
                  <a:srgbClr val="000000"/>
                </a:solidFill>
                <a:effectLst/>
                <a:latin typeface="Aptos" panose="020B0004020202020204" pitchFamily="34" charset="0"/>
              </a:rPr>
              <a:t>, door mijn eigen triggers, bias en oordelen te onderzoeken.</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We doen regelmatig praktijkgericht onderzoek en verzamelen praktijkkennis om ons werk te verbeteren. </a:t>
            </a:r>
          </a:p>
          <a:p>
            <a:pPr algn="l">
              <a:buFont typeface="Arial" panose="020B0604020202020204" pitchFamily="34" charset="0"/>
              <a:buChar char="•"/>
            </a:pPr>
            <a:r>
              <a:rPr lang="nl-NL" sz="1800" b="0" i="0" u="none" strike="noStrike" dirty="0">
                <a:solidFill>
                  <a:srgbClr val="000000"/>
                </a:solidFill>
                <a:effectLst/>
                <a:latin typeface="Aptos" panose="020B0004020202020204" pitchFamily="34" charset="0"/>
              </a:rPr>
              <a:t>Leren is geïntegreerd in ons dagelijks werk, bijvoorbeeld door evaluaties van ondersteuningstrajecten, zowel individueel als in teamverband.</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nl-NL" b="0" i="0" u="none" strike="noStrike" dirty="0">
              <a:solidFill>
                <a:srgbClr val="000000"/>
              </a:solidFill>
              <a:effectLst/>
              <a:latin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23</a:t>
            </a:fld>
            <a:endParaRPr lang="nl-NL"/>
          </a:p>
        </p:txBody>
      </p:sp>
    </p:spTree>
    <p:extLst>
      <p:ext uri="{BB962C8B-B14F-4D97-AF65-F5344CB8AC3E}">
        <p14:creationId xmlns:p14="http://schemas.microsoft.com/office/powerpoint/2010/main" val="1769671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03266-7783-32E5-1807-458606124D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E0151E-1C31-F2E4-C716-133607BD55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098A95-DEA9-3FD9-D040-14A40B25953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915910B-3D59-40B0-0200-405FA07F006A}"/>
              </a:ext>
            </a:extLst>
          </p:cNvPr>
          <p:cNvSpPr>
            <a:spLocks noGrp="1"/>
          </p:cNvSpPr>
          <p:nvPr>
            <p:ph type="sldNum" sz="quarter" idx="5"/>
          </p:nvPr>
        </p:nvSpPr>
        <p:spPr/>
        <p:txBody>
          <a:bodyPr/>
          <a:lstStyle/>
          <a:p>
            <a:fld id="{1D757EE2-EEAD-D946-8845-9497830F9DB4}" type="slidenum">
              <a:rPr lang="nl-NL" smtClean="0"/>
              <a:t>24</a:t>
            </a:fld>
            <a:endParaRPr lang="nl-NL"/>
          </a:p>
        </p:txBody>
      </p:sp>
    </p:spTree>
    <p:extLst>
      <p:ext uri="{BB962C8B-B14F-4D97-AF65-F5344CB8AC3E}">
        <p14:creationId xmlns:p14="http://schemas.microsoft.com/office/powerpoint/2010/main" val="1452719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Belangrijk om vast te houden welke (nieuwe) inzichten zijn bijgebleven en voornemens concreet te maken; hoe kun jij de inzichten van vandaag vasthouden en ook toepassen?</a:t>
            </a:r>
          </a:p>
          <a:p>
            <a:endParaRPr lang="nl-NL"/>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25</a:t>
            </a:fld>
            <a:endParaRPr lang="nl-NL"/>
          </a:p>
        </p:txBody>
      </p:sp>
    </p:spTree>
    <p:extLst>
      <p:ext uri="{BB962C8B-B14F-4D97-AF65-F5344CB8AC3E}">
        <p14:creationId xmlns:p14="http://schemas.microsoft.com/office/powerpoint/2010/main" val="2422658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Instructies facilitator</a:t>
            </a:r>
          </a:p>
          <a:p>
            <a:pPr marL="171450" indent="-171450">
              <a:buFontTx/>
              <a:buChar char="-"/>
            </a:pPr>
            <a:r>
              <a:rPr lang="nl-NL"/>
              <a:t>Deel het werkblad uit</a:t>
            </a:r>
          </a:p>
          <a:p>
            <a:pPr marL="171450" indent="-171450">
              <a:buFontTx/>
              <a:buChar char="-"/>
            </a:pPr>
            <a:r>
              <a:rPr lang="nl-NL"/>
              <a:t>De deelnemers beantwoorden eerst voor zichzelf de vragen (10 min)</a:t>
            </a:r>
          </a:p>
          <a:p>
            <a:pPr marL="171450" indent="-171450">
              <a:buFontTx/>
              <a:buChar char="-"/>
            </a:pPr>
            <a:r>
              <a:rPr lang="nl-NL">
                <a:sym typeface="Wingdings" pitchFamily="2" charset="2"/>
              </a:rPr>
              <a:t>Daarna haal je plenair even op; wie wil een inzicht of actie delen?</a:t>
            </a:r>
          </a:p>
          <a:p>
            <a:pPr marL="171450" indent="-171450">
              <a:buFontTx/>
              <a:buChar char="-"/>
            </a:pPr>
            <a:r>
              <a:rPr lang="nl-NL">
                <a:sym typeface="Wingdings" pitchFamily="2" charset="2"/>
              </a:rPr>
              <a:t>Je geeft een aantal mensen het woord </a:t>
            </a:r>
          </a:p>
          <a:p>
            <a:endParaRPr lang="nl-NL"/>
          </a:p>
          <a:p>
            <a:r>
              <a:rPr lang="nl-NL"/>
              <a:t>Totaal: 20 min</a:t>
            </a:r>
          </a:p>
          <a:p>
            <a:endParaRPr lang="nl-NL"/>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26</a:t>
            </a:fld>
            <a:endParaRPr lang="nl-NL"/>
          </a:p>
        </p:txBody>
      </p:sp>
    </p:spTree>
    <p:extLst>
      <p:ext uri="{BB962C8B-B14F-4D97-AF65-F5344CB8AC3E}">
        <p14:creationId xmlns:p14="http://schemas.microsoft.com/office/powerpoint/2010/main" val="4134581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27</a:t>
            </a:fld>
            <a:endParaRPr lang="nl-NL"/>
          </a:p>
        </p:txBody>
      </p:sp>
    </p:spTree>
    <p:extLst>
      <p:ext uri="{BB962C8B-B14F-4D97-AF65-F5344CB8AC3E}">
        <p14:creationId xmlns:p14="http://schemas.microsoft.com/office/powerpoint/2010/main" val="3809784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A5F7-BF7A-0749-24B6-A98AE11580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4E37000-4FF7-9FCE-289F-48C540606B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CD8EBD-FDA3-7F0F-3193-903BA257C5B8}"/>
              </a:ext>
            </a:extLst>
          </p:cNvPr>
          <p:cNvSpPr>
            <a:spLocks noGrp="1"/>
          </p:cNvSpPr>
          <p:nvPr>
            <p:ph type="body" idx="1"/>
          </p:nvPr>
        </p:nvSpPr>
        <p:spPr/>
        <p:txBody>
          <a:bodyPr/>
          <a:lstStyle/>
          <a:p>
            <a:r>
              <a:rPr lang="nl-NL" dirty="0"/>
              <a:t>Afsluiten:</a:t>
            </a:r>
          </a:p>
          <a:p>
            <a:pPr marL="171450" indent="-171450">
              <a:buFont typeface="Arial" panose="020B0604020202020204" pitchFamily="34" charset="0"/>
              <a:buChar char="•"/>
            </a:pPr>
            <a:r>
              <a:rPr lang="nl-NL" dirty="0"/>
              <a:t>Bedankt voor jullie inzet</a:t>
            </a:r>
          </a:p>
          <a:p>
            <a:pPr marL="171450" indent="-171450">
              <a:buFont typeface="Arial" panose="020B0604020202020204" pitchFamily="34" charset="0"/>
              <a:buChar char="•"/>
            </a:pPr>
            <a:r>
              <a:rPr lang="nl-NL" dirty="0"/>
              <a:t>Heeft geleid tot mooie gesprekken en verdieping op ons werk met gezinnen/huishouden</a:t>
            </a:r>
          </a:p>
          <a:p>
            <a:pPr marL="171450" indent="-171450">
              <a:buFont typeface="Arial" panose="020B0604020202020204" pitchFamily="34" charset="0"/>
              <a:buChar char="•"/>
            </a:pPr>
            <a:r>
              <a:rPr lang="nl-NL" dirty="0"/>
              <a:t>En voornemens, acties, afspraken om dit basisprincipe als professional en als team meer toe te passen</a:t>
            </a:r>
          </a:p>
          <a:p>
            <a:pPr marL="171450" indent="-171450">
              <a:buFont typeface="Arial" panose="020B0604020202020204" pitchFamily="34" charset="0"/>
              <a:buChar char="•"/>
            </a:pPr>
            <a:r>
              <a:rPr lang="nl-NL" dirty="0"/>
              <a:t>Vervolg: schetsen wat het vervolg hierop is, bijv. delen van de afspraken die vandaag zijn gemaakt, reflectie hierop tijdens volgend teamoverleg of anders… goed om vooraf even over na te denken wat mogelijkheden hiertoe zijn!</a:t>
            </a:r>
          </a:p>
          <a:p>
            <a:endParaRPr lang="nl-NL" dirty="0"/>
          </a:p>
        </p:txBody>
      </p:sp>
      <p:sp>
        <p:nvSpPr>
          <p:cNvPr id="4" name="Tijdelijke aanduiding voor dianummer 3">
            <a:extLst>
              <a:ext uri="{FF2B5EF4-FFF2-40B4-BE49-F238E27FC236}">
                <a16:creationId xmlns:a16="http://schemas.microsoft.com/office/drawing/2014/main" id="{7C8C61FF-831A-B986-2832-E1206C1CEDD9}"/>
              </a:ext>
            </a:extLst>
          </p:cNvPr>
          <p:cNvSpPr>
            <a:spLocks noGrp="1"/>
          </p:cNvSpPr>
          <p:nvPr>
            <p:ph type="sldNum" sz="quarter" idx="5"/>
          </p:nvPr>
        </p:nvSpPr>
        <p:spPr/>
        <p:txBody>
          <a:bodyPr/>
          <a:lstStyle/>
          <a:p>
            <a:fld id="{1D757EE2-EEAD-D946-8845-9497830F9DB4}" type="slidenum">
              <a:rPr lang="nl-NL" smtClean="0"/>
              <a:t>28</a:t>
            </a:fld>
            <a:endParaRPr lang="nl-NL"/>
          </a:p>
        </p:txBody>
      </p:sp>
    </p:spTree>
    <p:extLst>
      <p:ext uri="{BB962C8B-B14F-4D97-AF65-F5344CB8AC3E}">
        <p14:creationId xmlns:p14="http://schemas.microsoft.com/office/powerpoint/2010/main" val="617827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F2E71-EED2-4312-209E-37ED360DB6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4D76D2-AE30-6F20-B430-DFE540795E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7AFF87-29D2-2605-E05C-A9BC21E05B0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B0E673A-153D-1767-0EC6-AAF41451FB60}"/>
              </a:ext>
            </a:extLst>
          </p:cNvPr>
          <p:cNvSpPr>
            <a:spLocks noGrp="1"/>
          </p:cNvSpPr>
          <p:nvPr>
            <p:ph type="sldNum" sz="quarter" idx="5"/>
          </p:nvPr>
        </p:nvSpPr>
        <p:spPr/>
        <p:txBody>
          <a:bodyPr/>
          <a:lstStyle/>
          <a:p>
            <a:fld id="{1D757EE2-EEAD-D946-8845-9497830F9DB4}" type="slidenum">
              <a:rPr lang="nl-NL" smtClean="0"/>
              <a:t>3</a:t>
            </a:fld>
            <a:endParaRPr lang="nl-NL"/>
          </a:p>
        </p:txBody>
      </p:sp>
    </p:spTree>
    <p:extLst>
      <p:ext uri="{BB962C8B-B14F-4D97-AF65-F5344CB8AC3E}">
        <p14:creationId xmlns:p14="http://schemas.microsoft.com/office/powerpoint/2010/main" val="1954261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4</a:t>
            </a:fld>
            <a:endParaRPr lang="nl-NL"/>
          </a:p>
        </p:txBody>
      </p:sp>
    </p:spTree>
    <p:extLst>
      <p:ext uri="{BB962C8B-B14F-4D97-AF65-F5344CB8AC3E}">
        <p14:creationId xmlns:p14="http://schemas.microsoft.com/office/powerpoint/2010/main" val="52922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F2E71-EED2-4312-209E-37ED360DB6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4D76D2-AE30-6F20-B430-DFE540795E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7AFF87-29D2-2605-E05C-A9BC21E05B00}"/>
              </a:ext>
            </a:extLst>
          </p:cNvPr>
          <p:cNvSpPr>
            <a:spLocks noGrp="1"/>
          </p:cNvSpPr>
          <p:nvPr>
            <p:ph type="body" idx="1"/>
          </p:nvPr>
        </p:nvSpPr>
        <p:spPr/>
        <p:txBody>
          <a:bodyPr/>
          <a:lstStyle/>
          <a:p>
            <a:r>
              <a:rPr lang="nl-NL" sz="1200" dirty="0">
                <a:effectLst/>
                <a:latin typeface="Aptos" panose="020B0004020202020204" pitchFamily="34" charset="0"/>
                <a:ea typeface="Aptos" panose="020B0004020202020204" pitchFamily="34" charset="0"/>
                <a:cs typeface="Times New Roman" panose="02020603050405020304" pitchFamily="18" charset="0"/>
              </a:rPr>
              <a:t>We beginnen met een </a:t>
            </a:r>
            <a:r>
              <a:rPr lang="nl-NL" sz="1200" b="1" dirty="0">
                <a:effectLst/>
                <a:latin typeface="Aptos" panose="020B0004020202020204" pitchFamily="34" charset="0"/>
                <a:ea typeface="Aptos" panose="020B0004020202020204" pitchFamily="34" charset="0"/>
                <a:cs typeface="Times New Roman" panose="02020603050405020304" pitchFamily="18" charset="0"/>
              </a:rPr>
              <a:t>verhalentour</a:t>
            </a:r>
            <a:r>
              <a:rPr lang="nl-NL" sz="1200" dirty="0">
                <a:effectLst/>
                <a:latin typeface="Aptos" panose="020B0004020202020204" pitchFamily="34" charset="0"/>
                <a:ea typeface="Aptos" panose="020B0004020202020204" pitchFamily="34" charset="0"/>
                <a:cs typeface="Times New Roman" panose="02020603050405020304" pitchFamily="18" charset="0"/>
              </a:rPr>
              <a:t> over de betekenis en het belang van ‘Van mens tot mens werken’</a:t>
            </a:r>
          </a:p>
          <a:p>
            <a:r>
              <a:rPr lang="nl-NL" sz="1200" dirty="0">
                <a:effectLst/>
                <a:latin typeface="Aptos" panose="020B0004020202020204" pitchFamily="34" charset="0"/>
                <a:cs typeface="Times New Roman" panose="02020603050405020304" pitchFamily="18" charset="0"/>
              </a:rPr>
              <a:t>De verhalentour duurt ongeveer 10 minuten, ga er even voor zitten en luister aandachtig.</a:t>
            </a:r>
            <a:endParaRPr lang="nl-NL" dirty="0"/>
          </a:p>
          <a:p>
            <a:endParaRPr lang="nl-NL" dirty="0"/>
          </a:p>
        </p:txBody>
      </p:sp>
      <p:sp>
        <p:nvSpPr>
          <p:cNvPr id="4" name="Tijdelijke aanduiding voor dianummer 3">
            <a:extLst>
              <a:ext uri="{FF2B5EF4-FFF2-40B4-BE49-F238E27FC236}">
                <a16:creationId xmlns:a16="http://schemas.microsoft.com/office/drawing/2014/main" id="{1B0E673A-153D-1767-0EC6-AAF41451FB60}"/>
              </a:ext>
            </a:extLst>
          </p:cNvPr>
          <p:cNvSpPr>
            <a:spLocks noGrp="1"/>
          </p:cNvSpPr>
          <p:nvPr>
            <p:ph type="sldNum" sz="quarter" idx="5"/>
          </p:nvPr>
        </p:nvSpPr>
        <p:spPr/>
        <p:txBody>
          <a:bodyPr/>
          <a:lstStyle/>
          <a:p>
            <a:fld id="{1D757EE2-EEAD-D946-8845-9497830F9DB4}" type="slidenum">
              <a:rPr lang="nl-NL" smtClean="0"/>
              <a:t>5</a:t>
            </a:fld>
            <a:endParaRPr lang="nl-NL"/>
          </a:p>
        </p:txBody>
      </p:sp>
    </p:spTree>
    <p:extLst>
      <p:ext uri="{BB962C8B-B14F-4D97-AF65-F5344CB8AC3E}">
        <p14:creationId xmlns:p14="http://schemas.microsoft.com/office/powerpoint/2010/main" val="1954261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 facilitator:</a:t>
            </a:r>
            <a:endParaRPr lang="nl-NL" dirty="0"/>
          </a:p>
          <a:p>
            <a:pPr marL="171450" indent="-171450">
              <a:buFontTx/>
              <a:buChar char="-"/>
            </a:pPr>
            <a:r>
              <a:rPr lang="nl-NL" dirty="0"/>
              <a:t>Dit is de inleiding op het thema Lerend</a:t>
            </a:r>
          </a:p>
          <a:p>
            <a:pPr marL="171450" indent="-171450">
              <a:buFontTx/>
              <a:buChar char="-"/>
            </a:pPr>
            <a:r>
              <a:rPr lang="nl-NL" dirty="0"/>
              <a:t>Luister samen naar de verhalentour (plenair). Eventueel kan er ook voor worden gekozen om de deelnemers voor aanvang van de sessie te vragen de podcast te luisteren door de link in de uitnodiging mee te sturen (ter introductie op de sessie). In dat geval kun je direct starten met bespreking van de eindvraag van de podcast. </a:t>
            </a:r>
          </a:p>
          <a:p>
            <a:pPr marL="171450" indent="-171450">
              <a:buFontTx/>
              <a:buChar char="-"/>
            </a:pPr>
            <a:r>
              <a:rPr lang="nl-NL" dirty="0"/>
              <a:t>De verhalentour eindigt met de vraag: </a:t>
            </a:r>
            <a:r>
              <a:rPr lang="nl-NL" b="1" dirty="0"/>
              <a:t>Wie in jou netwerk vraag jij om mee te denken en waarom deze persoon?</a:t>
            </a:r>
          </a:p>
          <a:p>
            <a:pPr marL="171450" indent="-171450">
              <a:buFontTx/>
              <a:buChar char="-"/>
            </a:pPr>
            <a:r>
              <a:rPr lang="nl-NL" b="0" dirty="0"/>
              <a:t>Laat de groep in duo’s deze vraag bespreken. </a:t>
            </a:r>
            <a:endParaRPr lang="nl-NL" dirty="0"/>
          </a:p>
          <a:p>
            <a:pPr marL="171450" indent="-171450">
              <a:buFontTx/>
              <a:buChar char="-"/>
            </a:pPr>
            <a:endParaRPr lang="nl-NL" dirty="0"/>
          </a:p>
          <a:p>
            <a:pPr marL="171450" indent="-171450">
              <a:buFontTx/>
              <a:buChar char="-"/>
            </a:pPr>
            <a:r>
              <a:rPr lang="nl-NL" dirty="0"/>
              <a:t>In de opdrachten verderop in deze presentatie gaat de groep verdiepen op hoe leren er in de praktijk uitziet en hoe jullie dit (meer) kunnen inzetten. </a:t>
            </a:r>
          </a:p>
          <a:p>
            <a:endParaRPr lang="nl-NL" dirty="0"/>
          </a:p>
          <a:p>
            <a:r>
              <a:rPr lang="nl-NL" dirty="0"/>
              <a:t>Fragment kan via de QR code worden gescand (met telefoon) en is aanklikbaar om af te spelen op de computer. </a:t>
            </a:r>
          </a:p>
          <a:p>
            <a:endParaRPr lang="nl-NL" dirty="0"/>
          </a:p>
          <a:p>
            <a:r>
              <a:rPr lang="nl-NL" dirty="0"/>
              <a:t>Voor de zekerheid, via deze link is de verhalentour ook te openen: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i="0" u="sng" strike="noStrike" dirty="0">
                <a:solidFill>
                  <a:srgbClr val="0078D7"/>
                </a:solidFill>
                <a:effectLst/>
                <a:latin typeface="Calibri Light" panose="020F0302020204030204" pitchFamily="34" charset="0"/>
                <a:hlinkClick r:id="rId3" tooltip="https://soundcloud.com/user-656432985/verhalentour-leren-20?si=5955fb416c1f4fa9a6960ee0a82d8dc3&amp;utm_source=clipboard&amp;utm_medium=text&amp;utm_campaign=social_sharing"/>
              </a:rPr>
              <a:t>https://soundcloud.com/user-656432985/verhalentour-leren-20?si=5955fb416c1f4fa9a6960ee0a82d8dc3&amp;utm_source=clipboard&amp;utm_medium=text&amp;utm_campaign=social_sharing</a:t>
            </a:r>
            <a:endParaRPr lang="nl-NL" sz="1800" b="0" i="0" u="none" strike="noStrike" dirty="0">
              <a:solidFill>
                <a:srgbClr val="000000"/>
              </a:solidFill>
              <a:effectLst/>
              <a:latin typeface="Calibri Light" panose="020F0302020204030204" pitchFamily="34" charset="0"/>
            </a:endParaRPr>
          </a:p>
          <a:p>
            <a:endParaRPr lang="nl-NL" dirty="0"/>
          </a:p>
          <a:p>
            <a:endParaRPr lang="nl-NL" dirty="0"/>
          </a:p>
          <a:p>
            <a:br>
              <a:rPr lang="nl-NL" dirty="0"/>
            </a:br>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6</a:t>
            </a:fld>
            <a:endParaRPr lang="nl-NL"/>
          </a:p>
        </p:txBody>
      </p:sp>
    </p:spTree>
    <p:extLst>
      <p:ext uri="{BB962C8B-B14F-4D97-AF65-F5344CB8AC3E}">
        <p14:creationId xmlns:p14="http://schemas.microsoft.com/office/powerpoint/2010/main" val="371726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7</a:t>
            </a:fld>
            <a:endParaRPr lang="nl-NL"/>
          </a:p>
        </p:txBody>
      </p:sp>
    </p:spTree>
    <p:extLst>
      <p:ext uri="{BB962C8B-B14F-4D97-AF65-F5344CB8AC3E}">
        <p14:creationId xmlns:p14="http://schemas.microsoft.com/office/powerpoint/2010/main" val="407665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Instructies facilitator</a:t>
            </a:r>
            <a:endParaRPr lang="nl-NL"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Deze opdracht doe je plenair. Het gaat om het voeren van een </a:t>
            </a:r>
            <a:r>
              <a:rPr lang="nl-NL" sz="1200" dirty="0">
                <a:effectLst/>
                <a:latin typeface="Aptos" panose="020B0004020202020204" pitchFamily="34" charset="0"/>
                <a:cs typeface="Times New Roman" panose="02020603050405020304" pitchFamily="18" charset="0"/>
              </a:rPr>
              <a:t>v</a:t>
            </a:r>
            <a:r>
              <a:rPr lang="nl-NL" sz="1200" dirty="0">
                <a:effectLst/>
                <a:latin typeface="Aptos" panose="020B0004020202020204" pitchFamily="34" charset="0"/>
                <a:ea typeface="Aptos" panose="020B0004020202020204" pitchFamily="34" charset="0"/>
                <a:cs typeface="Times New Roman" panose="02020603050405020304" pitchFamily="18" charset="0"/>
              </a:rPr>
              <a:t>erdiepend gesprek: hoe leren wij als professionals eigenlijk? </a:t>
            </a:r>
            <a:endParaRPr lang="nl-NL" dirty="0"/>
          </a:p>
          <a:p>
            <a:pPr marL="171450" indent="-171450">
              <a:buFontTx/>
              <a:buChar char="-"/>
            </a:pPr>
            <a:r>
              <a:rPr lang="nl-NL" dirty="0"/>
              <a:t>Je legt de stapel kaarten in het midden neer, met de tekst naar beneden</a:t>
            </a:r>
          </a:p>
          <a:p>
            <a:pPr marL="171450" indent="-171450">
              <a:buFontTx/>
              <a:buChar char="-"/>
            </a:pPr>
            <a:r>
              <a:rPr lang="nl-NL" dirty="0"/>
              <a:t>Om de beurt pakt iemand een kaart en beantwoord de vraag</a:t>
            </a:r>
          </a:p>
          <a:p>
            <a:pPr marL="171450" indent="-171450">
              <a:buFontTx/>
              <a:buChar char="-"/>
            </a:pPr>
            <a:r>
              <a:rPr lang="nl-NL" dirty="0"/>
              <a:t>Je kunt de beurt aan iemand geven of dit aan de groep laten</a:t>
            </a:r>
          </a:p>
          <a:p>
            <a:pPr marL="171450" indent="-171450">
              <a:buFontTx/>
              <a:buChar char="-"/>
            </a:pPr>
            <a:r>
              <a:rPr lang="nl-NL" dirty="0"/>
              <a:t>Afhankelijk van de groepsgrootte; je laat iedereen een kaart pakken of max. 10 personen</a:t>
            </a:r>
          </a:p>
          <a:p>
            <a:pPr marL="171450" indent="-171450">
              <a:buFontTx/>
              <a:buChar char="-"/>
            </a:pPr>
            <a:r>
              <a:rPr lang="nl-NL" b="1" i="1" dirty="0">
                <a:solidFill>
                  <a:srgbClr val="FF0000"/>
                </a:solidFill>
                <a:highlight>
                  <a:srgbClr val="FFFF00"/>
                </a:highlight>
              </a:rPr>
              <a:t>Op de volgende sheet zie je een voorbeeld van twee kaarten (kun je even laten zien). </a:t>
            </a:r>
          </a:p>
          <a:p>
            <a:pPr marL="0" indent="0">
              <a:buFontTx/>
              <a:buNone/>
            </a:pPr>
            <a:endParaRPr lang="nl-NL" dirty="0"/>
          </a:p>
          <a:p>
            <a:pPr>
              <a:tabLst>
                <a:tab pos="2683510" algn="l"/>
              </a:tabLst>
            </a:pPr>
            <a:r>
              <a:rPr lang="nl-NL" sz="1200" b="1" dirty="0">
                <a:effectLst/>
                <a:latin typeface="Aptos" panose="020B0004020202020204" pitchFamily="34" charset="0"/>
                <a:ea typeface="Aptos" panose="020B0004020202020204" pitchFamily="34" charset="0"/>
                <a:cs typeface="Times New Roman" panose="02020603050405020304" pitchFamily="18" charset="0"/>
              </a:rPr>
              <a:t>De vragen op de kaarten</a:t>
            </a:r>
            <a:r>
              <a:rPr lang="nl-NL" sz="1200" b="1" dirty="0">
                <a:effectLst/>
                <a:latin typeface="Aptos" panose="020B0004020202020204" pitchFamily="34" charset="0"/>
                <a:ea typeface="Aptos" panose="020B0004020202020204" pitchFamily="34" charset="0"/>
                <a:cs typeface="Times New Roman" panose="02020603050405020304" pitchFamily="18" charset="0"/>
                <a:sym typeface="Wingdings" pitchFamily="2" charset="2"/>
              </a:rPr>
              <a:t> (zie materialen om uit te printen in de handleiding)</a:t>
            </a:r>
            <a:endParaRPr lang="nl-NL" sz="12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Welke collega of netwerkpartner heeft jou recentelijk een interessant en vernieuwend inzicht aangereikt?</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Welke uitdaging ben je de afgelopen maand aangegaan?</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Welke blog of LinkedIn post, die je de afgelopen maand hebt gelezen is je het meest bijgebleven?</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Wie is een bron van inspiratie voor jou en waarom?</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Wat doe je meestal als eerste, als je een vraag hebt waar je het antwoord niet gelijk op weet?</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Van welke ‘fout’ heb jij de afgelopen week iets geleerd?</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Wanneer heb je jezelf ooit versteld doen staan, in de zin dat je uiteindelijk iets kon wat je eerst niet voor mogelijk had gehouden?</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Wat zou je ooit nog eens willen leren, wat je nu nog niet beheerst (in je werk of privé)?</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Hoeveel (en welke) collega’s kun je makkelijk benaderen als je met een lastig vraagstuk zit? </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Wat is je hobby en hoe heb je je daarin bekwaamd?</a:t>
            </a:r>
          </a:p>
          <a:p>
            <a:pPr marL="342900" lvl="0" indent="-342900">
              <a:buFont typeface="Aptos" panose="020B0004020202020204" pitchFamily="34" charset="0"/>
              <a:buChar char="-"/>
            </a:pPr>
            <a:r>
              <a:rPr lang="nl-NL" sz="1200" dirty="0">
                <a:effectLst/>
                <a:latin typeface="Aptos" panose="020B0004020202020204" pitchFamily="34" charset="0"/>
                <a:ea typeface="Aptos" panose="020B0004020202020204" pitchFamily="34" charset="0"/>
                <a:cs typeface="Times New Roman" panose="02020603050405020304" pitchFamily="18" charset="0"/>
              </a:rPr>
              <a:t>Van welke feedback in de afgelopen maand heb je echt iets geleerd waardoor je het anders bent gaan doen?</a:t>
            </a:r>
          </a:p>
          <a:p>
            <a:pPr marL="342900" lvl="0" indent="-342900">
              <a:buFont typeface="Aptos" panose="020B0004020202020204" pitchFamily="34" charset="0"/>
              <a:buChar char="-"/>
            </a:pPr>
            <a:endParaRPr lang="nl-NL" sz="1200" i="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endParaRPr lang="nl-NL" sz="1200" i="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i="1" dirty="0">
                <a:effectLst/>
                <a:latin typeface="Aptos" panose="020B0004020202020204" pitchFamily="34" charset="0"/>
                <a:ea typeface="Aptos" panose="020B0004020202020204" pitchFamily="34" charset="0"/>
                <a:cs typeface="Times New Roman" panose="02020603050405020304" pitchFamily="18" charset="0"/>
              </a:rPr>
              <a:t>Vragen zijn afkomstig uit: </a:t>
            </a:r>
            <a:r>
              <a:rPr lang="nl-NL" sz="1800" i="1" dirty="0" err="1">
                <a:effectLst/>
                <a:latin typeface="Aptos" panose="020B0004020202020204" pitchFamily="34" charset="0"/>
                <a:ea typeface="Aptos" panose="020B0004020202020204" pitchFamily="34" charset="0"/>
                <a:cs typeface="Times New Roman" panose="02020603050405020304" pitchFamily="18" charset="0"/>
              </a:rPr>
              <a:t>Kolkhuis</a:t>
            </a:r>
            <a:r>
              <a:rPr lang="nl-NL" sz="1800" i="1" dirty="0">
                <a:effectLst/>
                <a:latin typeface="Aptos" panose="020B0004020202020204" pitchFamily="34" charset="0"/>
                <a:ea typeface="Aptos" panose="020B0004020202020204" pitchFamily="34" charset="0"/>
                <a:cs typeface="Times New Roman" panose="02020603050405020304" pitchFamily="18" charset="0"/>
              </a:rPr>
              <a:t> Tanke, I.R. (2023). In de leerstand. Amsterdam: Boom. Copyright © 2023 Isolde </a:t>
            </a:r>
            <a:r>
              <a:rPr lang="nl-NL" sz="1800" i="1" dirty="0" err="1">
                <a:effectLst/>
                <a:latin typeface="Aptos" panose="020B0004020202020204" pitchFamily="34" charset="0"/>
                <a:ea typeface="Aptos" panose="020B0004020202020204" pitchFamily="34" charset="0"/>
                <a:cs typeface="Times New Roman" panose="02020603050405020304" pitchFamily="18" charset="0"/>
              </a:rPr>
              <a:t>Kolkhuis</a:t>
            </a:r>
            <a:r>
              <a:rPr lang="nl-NL" sz="1800" i="1" dirty="0">
                <a:effectLst/>
                <a:latin typeface="Aptos" panose="020B0004020202020204" pitchFamily="34" charset="0"/>
                <a:ea typeface="Aptos" panose="020B0004020202020204" pitchFamily="34" charset="0"/>
                <a:cs typeface="Times New Roman" panose="02020603050405020304" pitchFamily="18" charset="0"/>
              </a:rPr>
              <a:t> Tanke. Alle rechten voorbehouden. De inhoud is bedoeld voor niet-commercieel individueel gebruik</a:t>
            </a:r>
          </a:p>
          <a:p>
            <a:pPr marL="342900" lvl="0" indent="-342900">
              <a:buFont typeface="Aptos" panose="020B0004020202020204" pitchFamily="34" charset="0"/>
              <a:buChar char="-"/>
            </a:pPr>
            <a:endParaRPr lang="nl-NL" sz="12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8</a:t>
            </a:fld>
            <a:endParaRPr lang="nl-NL"/>
          </a:p>
        </p:txBody>
      </p:sp>
    </p:spTree>
    <p:extLst>
      <p:ext uri="{BB962C8B-B14F-4D97-AF65-F5344CB8AC3E}">
        <p14:creationId xmlns:p14="http://schemas.microsoft.com/office/powerpoint/2010/main" val="390399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Instructies facilitator</a:t>
            </a:r>
          </a:p>
          <a:p>
            <a:endParaRPr lang="nl-NL"/>
          </a:p>
          <a:p>
            <a:r>
              <a:rPr lang="nl-NL"/>
              <a:t>Dit is alleen om voorbeeld te laten zien. De kaarten zijn uitgeprint en liggen ondersteboven op een tafel/in midden.</a:t>
            </a:r>
          </a:p>
        </p:txBody>
      </p:sp>
      <p:sp>
        <p:nvSpPr>
          <p:cNvPr id="4" name="Tijdelijke aanduiding voor dianummer 3"/>
          <p:cNvSpPr>
            <a:spLocks noGrp="1"/>
          </p:cNvSpPr>
          <p:nvPr>
            <p:ph type="sldNum" sz="quarter" idx="5"/>
          </p:nvPr>
        </p:nvSpPr>
        <p:spPr/>
        <p:txBody>
          <a:bodyPr/>
          <a:lstStyle/>
          <a:p>
            <a:fld id="{1D757EE2-EEAD-D946-8845-9497830F9DB4}" type="slidenum">
              <a:rPr lang="nl-NL" smtClean="0"/>
              <a:t>9</a:t>
            </a:fld>
            <a:endParaRPr lang="nl-NL"/>
          </a:p>
        </p:txBody>
      </p:sp>
    </p:spTree>
    <p:extLst>
      <p:ext uri="{BB962C8B-B14F-4D97-AF65-F5344CB8AC3E}">
        <p14:creationId xmlns:p14="http://schemas.microsoft.com/office/powerpoint/2010/main" val="338731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0E7CE-AD44-1FB1-F5B0-9B31C97F8E4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F2CF396-9732-E802-CF58-85E509DEF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3BD818B-4F26-7EB9-FDFF-EF9EDCA9C02E}"/>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692ED71F-7BA5-3D1D-06BC-C3596A2A77C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1990C16-AFC3-9286-305C-CDC7D74B1F20}"/>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92553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57A1E-92AE-CBD6-E065-E49FE069D16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8489C3C-9521-A91E-E65F-6C4BC59B779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42158B-BD5C-730E-E5A8-ACB60BE884B3}"/>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4733A03D-46DB-9A83-CB56-9A93C0F0D8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677019-A09D-6CD9-FB98-7A49F908F469}"/>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81556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CA3FD28-A54B-7C9A-FB37-8022112E065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E7DD7F1-50F2-D2EE-BE1E-7E586003587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2412E42-1ABD-D5EF-20DD-9D8C2E05F145}"/>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6A3BF1A2-EC44-5D40-5810-BE406C4DFA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BB6F47E-EE17-C5AD-59AF-65BF7BB6F818}"/>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353432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8ADAC-8FDB-25EF-7464-ECC1BCEBAA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2BF834-4023-72EB-23BA-4BA052876A8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48CAD8-2504-A012-30C7-A57364261302}"/>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0C6D7FEF-86B5-D542-C346-105CFA22F8C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3F47AD3-0307-F281-1383-5889B6676344}"/>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224611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82A1D-34ED-0CD5-8A8E-17932ACBEA2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E34B606-6EAB-F586-F760-7155128B0F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09D5BEE-3ACB-3607-3873-9D2D08119937}"/>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4741759A-0E42-AADD-D286-E57D98F5C96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716CE6-0609-6D35-7657-7881AE5C8D9A}"/>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37421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11E49-F6D0-C739-5DA0-CFF35288496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8F765F-D432-1011-DDC8-034E5CE428A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45A74AB-DCE0-4531-8208-728CACC03B8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4031A42-4B16-353E-BFFE-A9F477FFAE3F}"/>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6" name="Tijdelijke aanduiding voor voettekst 5">
            <a:extLst>
              <a:ext uri="{FF2B5EF4-FFF2-40B4-BE49-F238E27FC236}">
                <a16:creationId xmlns:a16="http://schemas.microsoft.com/office/drawing/2014/main" id="{2655257B-7540-42CA-02AC-A214144DD61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F423847-67C3-B4E8-400F-34EFD9641A72}"/>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38070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7E825-11DC-33A8-2612-A735F0D7BDE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B423697-B61D-6775-D863-1B9392557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2C01D2B-66A3-8ACC-1706-07DEE58CBEF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1B24581-6FE0-0E98-542D-78DA90B68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2E12972-760E-6FB2-5987-7D5DDDCDFBD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7F6C9E8-7845-688D-BF8B-EE59C09AD4C6}"/>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8" name="Tijdelijke aanduiding voor voettekst 7">
            <a:extLst>
              <a:ext uri="{FF2B5EF4-FFF2-40B4-BE49-F238E27FC236}">
                <a16:creationId xmlns:a16="http://schemas.microsoft.com/office/drawing/2014/main" id="{EF4F485F-768F-F840-8FFB-ABE762CAFF4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4EFE5DE-CD18-A8B2-D9BC-0BE48FEB14E8}"/>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94826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98D88-0197-FB25-2488-323EC657F23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EBF6F69-3BE4-2FAB-7B09-BF2293974D1B}"/>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4" name="Tijdelijke aanduiding voor voettekst 3">
            <a:extLst>
              <a:ext uri="{FF2B5EF4-FFF2-40B4-BE49-F238E27FC236}">
                <a16:creationId xmlns:a16="http://schemas.microsoft.com/office/drawing/2014/main" id="{573D11AB-B4BF-1B92-EB59-95A067560B3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32380D5-8D92-B4FF-B6DD-D89ACEC80F00}"/>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390351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E97CEB1-1680-B110-5008-B4B6590F6213}"/>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3" name="Tijdelijke aanduiding voor voettekst 2">
            <a:extLst>
              <a:ext uri="{FF2B5EF4-FFF2-40B4-BE49-F238E27FC236}">
                <a16:creationId xmlns:a16="http://schemas.microsoft.com/office/drawing/2014/main" id="{CCC0648A-C928-26F3-3DC2-565AB9BFDA8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4E7EB98-F276-A9A8-CFAA-C9263644BCE5}"/>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135961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2C04B-BAEB-45FF-79AB-9FB83BC43FD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4D48B8D-1F53-424F-5558-D067A8455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F68C9F3-C862-28BC-EE41-CA5B26F15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7431B1-47CF-5458-0076-89F5E4E4F6A8}"/>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6" name="Tijdelijke aanduiding voor voettekst 5">
            <a:extLst>
              <a:ext uri="{FF2B5EF4-FFF2-40B4-BE49-F238E27FC236}">
                <a16:creationId xmlns:a16="http://schemas.microsoft.com/office/drawing/2014/main" id="{BA5E8A57-46B8-7AAB-3FBE-FD0A74254C8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032D4A0-A684-16DE-1663-550B25D773BB}"/>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259101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741C0-54C7-FEAF-14CC-A09E7F2F636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801C3A3-4C42-6A4C-589D-D12D3AAB9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58AE871-06B8-835E-DAEC-E68E880F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CFB36DE-B1CF-8E70-F559-65B088F714FB}"/>
              </a:ext>
            </a:extLst>
          </p:cNvPr>
          <p:cNvSpPr>
            <a:spLocks noGrp="1"/>
          </p:cNvSpPr>
          <p:nvPr>
            <p:ph type="dt" sz="half" idx="10"/>
          </p:nvPr>
        </p:nvSpPr>
        <p:spPr/>
        <p:txBody>
          <a:bodyPr/>
          <a:lstStyle/>
          <a:p>
            <a:fld id="{E2D10531-7D90-A047-9A43-81C54E5FCBF9}" type="datetimeFigureOut">
              <a:rPr lang="nl-NL" smtClean="0"/>
              <a:t>06-05-2025</a:t>
            </a:fld>
            <a:endParaRPr lang="nl-NL"/>
          </a:p>
        </p:txBody>
      </p:sp>
      <p:sp>
        <p:nvSpPr>
          <p:cNvPr id="6" name="Tijdelijke aanduiding voor voettekst 5">
            <a:extLst>
              <a:ext uri="{FF2B5EF4-FFF2-40B4-BE49-F238E27FC236}">
                <a16:creationId xmlns:a16="http://schemas.microsoft.com/office/drawing/2014/main" id="{2D88C64B-74DF-A87B-DF11-318416AAF89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963BD5-36E1-F9D4-A434-8A9446EBB994}"/>
              </a:ext>
            </a:extLst>
          </p:cNvPr>
          <p:cNvSpPr>
            <a:spLocks noGrp="1"/>
          </p:cNvSpPr>
          <p:nvPr>
            <p:ph type="sldNum" sz="quarter" idx="12"/>
          </p:nvPr>
        </p:nvSpPr>
        <p:spPr/>
        <p:txBody>
          <a:bodyPr/>
          <a:lstStyle/>
          <a:p>
            <a:fld id="{7E86CFA7-CB53-344B-A2A5-0A4BFF8DD6BB}" type="slidenum">
              <a:rPr lang="nl-NL" smtClean="0"/>
              <a:t>‹nr.›</a:t>
            </a:fld>
            <a:endParaRPr lang="nl-NL"/>
          </a:p>
        </p:txBody>
      </p:sp>
    </p:spTree>
    <p:extLst>
      <p:ext uri="{BB962C8B-B14F-4D97-AF65-F5344CB8AC3E}">
        <p14:creationId xmlns:p14="http://schemas.microsoft.com/office/powerpoint/2010/main" val="421367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7C526D6-576D-02AC-CFB3-D713E3081C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EC249A4-823C-7586-EC36-9B497B199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4765032-402E-AEB0-F6BE-D427B488EB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D10531-7D90-A047-9A43-81C54E5FCBF9}"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DEE0CA99-0FA6-1994-A4D3-530796C7F1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F6BB38CD-AC02-051E-3CB6-0297247061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86CFA7-CB53-344B-A2A5-0A4BFF8DD6BB}" type="slidenum">
              <a:rPr lang="nl-NL" smtClean="0"/>
              <a:t>‹nr.›</a:t>
            </a:fld>
            <a:endParaRPr lang="nl-NL"/>
          </a:p>
        </p:txBody>
      </p:sp>
    </p:spTree>
    <p:extLst>
      <p:ext uri="{BB962C8B-B14F-4D97-AF65-F5344CB8AC3E}">
        <p14:creationId xmlns:p14="http://schemas.microsoft.com/office/powerpoint/2010/main" val="2319801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emf"/><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QFty9UHq5kk?feature=oembed" TargetMode="External"/><Relationship Id="rId5" Type="http://schemas.openxmlformats.org/officeDocument/2006/relationships/image" Target="../media/image3.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hyperlink" Target="https://www.voordejeugdenhetgezin.nl/toekomstscenario-kind-en-gezinsbeschermin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k2.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oundcloud.com/user-656432985/verhalentour-leren-20?si=5955fb416c1f4fa9a6960ee0a82d8dc3&amp;utm_source=clipboard&amp;utm_medium=text&amp;utm_campaign=social_sharin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enselijk gezicht, persoon, kleding, overdekt&#10;&#10;Automatisch gegenereerde beschrijving">
            <a:extLst>
              <a:ext uri="{FF2B5EF4-FFF2-40B4-BE49-F238E27FC236}">
                <a16:creationId xmlns:a16="http://schemas.microsoft.com/office/drawing/2014/main" id="{233DB4C5-6EB6-6FD1-3121-6249C755FBC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74320"/>
            <a:ext cx="12192000" cy="7132320"/>
          </a:xfrm>
          <a:prstGeom prst="rect">
            <a:avLst/>
          </a:prstGeom>
        </p:spPr>
      </p:pic>
      <p:sp>
        <p:nvSpPr>
          <p:cNvPr id="6" name="Tekstvak 5">
            <a:extLst>
              <a:ext uri="{FF2B5EF4-FFF2-40B4-BE49-F238E27FC236}">
                <a16:creationId xmlns:a16="http://schemas.microsoft.com/office/drawing/2014/main" id="{DDB78CEC-6AAC-64AB-6C5B-818F08B047A1}"/>
              </a:ext>
            </a:extLst>
          </p:cNvPr>
          <p:cNvSpPr txBox="1"/>
          <p:nvPr/>
        </p:nvSpPr>
        <p:spPr>
          <a:xfrm>
            <a:off x="664563" y="337185"/>
            <a:ext cx="7729537" cy="1323439"/>
          </a:xfrm>
          <a:prstGeom prst="rect">
            <a:avLst/>
          </a:prstGeom>
          <a:noFill/>
        </p:spPr>
        <p:txBody>
          <a:bodyPr wrap="square" rtlCol="0">
            <a:spAutoFit/>
          </a:bodyPr>
          <a:lstStyle/>
          <a:p>
            <a:r>
              <a:rPr lang="nl-NL" sz="8000" b="1">
                <a:solidFill>
                  <a:schemeClr val="bg1"/>
                </a:solidFill>
                <a:latin typeface="AkkuratStd" panose="020B0504020101020102" pitchFamily="34" charset="77"/>
              </a:rPr>
              <a:t>Lerend</a:t>
            </a:r>
          </a:p>
        </p:txBody>
      </p:sp>
      <p:sp>
        <p:nvSpPr>
          <p:cNvPr id="7" name="Tekstvak 6">
            <a:extLst>
              <a:ext uri="{FF2B5EF4-FFF2-40B4-BE49-F238E27FC236}">
                <a16:creationId xmlns:a16="http://schemas.microsoft.com/office/drawing/2014/main" id="{28C66728-01CA-B914-A25D-DE592AB5F8CA}"/>
              </a:ext>
            </a:extLst>
          </p:cNvPr>
          <p:cNvSpPr txBox="1"/>
          <p:nvPr/>
        </p:nvSpPr>
        <p:spPr>
          <a:xfrm>
            <a:off x="664564" y="1660624"/>
            <a:ext cx="3796226" cy="1631216"/>
          </a:xfrm>
          <a:prstGeom prst="rect">
            <a:avLst/>
          </a:prstGeom>
          <a:noFill/>
        </p:spPr>
        <p:txBody>
          <a:bodyPr wrap="square" rtlCol="0">
            <a:spAutoFit/>
          </a:bodyPr>
          <a:lstStyle/>
          <a:p>
            <a:r>
              <a:rPr lang="nl-NL" sz="2000" b="1" err="1">
                <a:solidFill>
                  <a:schemeClr val="bg1"/>
                </a:solidFill>
                <a:latin typeface="AkkuratStd" panose="020B0504020101020102" pitchFamily="34" charset="77"/>
              </a:rPr>
              <a:t>Toolbox</a:t>
            </a:r>
            <a:r>
              <a:rPr lang="nl-NL" sz="2000" b="1">
                <a:solidFill>
                  <a:schemeClr val="bg1"/>
                </a:solidFill>
                <a:latin typeface="AkkuratStd" panose="020B0504020101020102" pitchFamily="34" charset="77"/>
              </a:rPr>
              <a:t> voor professionals</a:t>
            </a:r>
          </a:p>
          <a:p>
            <a:r>
              <a:rPr lang="nl-NL" sz="2000" i="1">
                <a:solidFill>
                  <a:schemeClr val="bg1"/>
                </a:solidFill>
                <a:latin typeface="AkkuratStd Light" panose="020B0404020101020102" pitchFamily="34" charset="77"/>
              </a:rPr>
              <a:t>“je moet kunnen sparren met andere mensen. Dit werk is gewoon te ingewikkeld om alleen te doen, voor iedereen.”</a:t>
            </a:r>
          </a:p>
        </p:txBody>
      </p:sp>
      <p:pic>
        <p:nvPicPr>
          <p:cNvPr id="2" name="Afbeelding 1" descr="Afbeelding met Lettertype, Graphics, logo, schermopname&#10;&#10;Automatisch gegenereerde beschrijving">
            <a:extLst>
              <a:ext uri="{FF2B5EF4-FFF2-40B4-BE49-F238E27FC236}">
                <a16:creationId xmlns:a16="http://schemas.microsoft.com/office/drawing/2014/main" id="{B6D3A736-3B51-7553-4764-BE8D4743BA26}"/>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6657"/>
                    </a14:imgEffect>
                    <a14:imgEffect>
                      <a14:saturation sat="354000"/>
                    </a14:imgEffect>
                  </a14:imgLayer>
                </a14:imgProps>
              </a:ext>
            </a:extLst>
          </a:blip>
          <a:stretch>
            <a:fillRect/>
          </a:stretch>
        </p:blipFill>
        <p:spPr>
          <a:xfrm>
            <a:off x="9424515" y="5904201"/>
            <a:ext cx="2561231" cy="709739"/>
          </a:xfrm>
          <a:prstGeom prst="rect">
            <a:avLst/>
          </a:prstGeom>
          <a:effectLst>
            <a:outerShdw blurRad="50800" dist="50800" dir="5400000" algn="ctr" rotWithShape="0">
              <a:srgbClr val="000000">
                <a:alpha val="27819"/>
              </a:srgbClr>
            </a:outerShdw>
          </a:effectLst>
        </p:spPr>
      </p:pic>
    </p:spTree>
    <p:extLst>
      <p:ext uri="{BB962C8B-B14F-4D97-AF65-F5344CB8AC3E}">
        <p14:creationId xmlns:p14="http://schemas.microsoft.com/office/powerpoint/2010/main" val="360698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E375"/>
        </a:solidFill>
        <a:effectLst/>
      </p:bgPr>
    </p:bg>
    <p:spTree>
      <p:nvGrpSpPr>
        <p:cNvPr id="1" name="">
          <a:extLst>
            <a:ext uri="{FF2B5EF4-FFF2-40B4-BE49-F238E27FC236}">
              <a16:creationId xmlns:a16="http://schemas.microsoft.com/office/drawing/2014/main" id="{B4CD4836-4E12-0EFB-9844-2DBB3653D40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D586503F-FDDD-F34E-A39E-71F58620D883}"/>
              </a:ext>
            </a:extLst>
          </p:cNvPr>
          <p:cNvSpPr txBox="1"/>
          <p:nvPr/>
        </p:nvSpPr>
        <p:spPr>
          <a:xfrm>
            <a:off x="1726492" y="4151370"/>
            <a:ext cx="7893992" cy="1938992"/>
          </a:xfrm>
          <a:prstGeom prst="rect">
            <a:avLst/>
          </a:prstGeom>
          <a:noFill/>
        </p:spPr>
        <p:txBody>
          <a:bodyPr wrap="square" rtlCol="0">
            <a:spAutoFit/>
          </a:bodyPr>
          <a:lstStyle/>
          <a:p>
            <a:r>
              <a:rPr lang="nl-NL" sz="6000" b="1">
                <a:latin typeface="AkkuratStd" panose="020B0504020101020102" pitchFamily="34" charset="77"/>
              </a:rPr>
              <a:t>Verschillende zienswijze benutten</a:t>
            </a:r>
          </a:p>
        </p:txBody>
      </p:sp>
      <p:cxnSp>
        <p:nvCxnSpPr>
          <p:cNvPr id="3" name="Rechte verbindingslijn 2">
            <a:extLst>
              <a:ext uri="{FF2B5EF4-FFF2-40B4-BE49-F238E27FC236}">
                <a16:creationId xmlns:a16="http://schemas.microsoft.com/office/drawing/2014/main" id="{8E9D19A8-8F49-461E-5995-542A9272486C}"/>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A14E0F4F-D09C-5EBC-C570-5F5B12CF2FAA}"/>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7DB32A24-4708-A40A-9D52-ACCD371983D5}"/>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3</a:t>
            </a:r>
          </a:p>
        </p:txBody>
      </p:sp>
      <p:sp>
        <p:nvSpPr>
          <p:cNvPr id="6" name="Tekstvak 5">
            <a:extLst>
              <a:ext uri="{FF2B5EF4-FFF2-40B4-BE49-F238E27FC236}">
                <a16:creationId xmlns:a16="http://schemas.microsoft.com/office/drawing/2014/main" id="{58A23296-65D4-D4CE-B9AF-9FEF6C1BAE5E}"/>
              </a:ext>
            </a:extLst>
          </p:cNvPr>
          <p:cNvSpPr txBox="1"/>
          <p:nvPr/>
        </p:nvSpPr>
        <p:spPr>
          <a:xfrm>
            <a:off x="2223969" y="684635"/>
            <a:ext cx="1157436" cy="461665"/>
          </a:xfrm>
          <a:prstGeom prst="rect">
            <a:avLst/>
          </a:prstGeom>
          <a:noFill/>
        </p:spPr>
        <p:txBody>
          <a:bodyPr wrap="square">
            <a:spAutoFit/>
          </a:bodyPr>
          <a:lstStyle/>
          <a:p>
            <a:r>
              <a:rPr lang="nl-NL" sz="2400" i="1">
                <a:solidFill>
                  <a:schemeClr val="bg1"/>
                </a:solidFill>
                <a:latin typeface="Akkurat LL Light" panose="020B0404010101010104" pitchFamily="34" charset="77"/>
                <a:cs typeface="Akkurat LL Light" panose="020B0404010101010104" pitchFamily="34" charset="77"/>
              </a:rPr>
              <a:t>60 min</a:t>
            </a:r>
          </a:p>
        </p:txBody>
      </p:sp>
      <p:pic>
        <p:nvPicPr>
          <p:cNvPr id="8" name="Afbeelding 7">
            <a:extLst>
              <a:ext uri="{FF2B5EF4-FFF2-40B4-BE49-F238E27FC236}">
                <a16:creationId xmlns:a16="http://schemas.microsoft.com/office/drawing/2014/main" id="{8DC8A1B6-2CE0-9209-18A8-BA61F14ED5C7}"/>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185033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A11F87FB-92B0-DD0D-A9F5-8B592A383E41}"/>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44DC1DF-44F8-7047-E8F1-02968DE7FDB0}"/>
              </a:ext>
            </a:extLst>
          </p:cNvPr>
          <p:cNvSpPr txBox="1"/>
          <p:nvPr/>
        </p:nvSpPr>
        <p:spPr>
          <a:xfrm>
            <a:off x="1687582" y="5005535"/>
            <a:ext cx="9128463" cy="2103140"/>
          </a:xfrm>
          <a:prstGeom prst="rect">
            <a:avLst/>
          </a:prstGeom>
          <a:noFill/>
        </p:spPr>
        <p:txBody>
          <a:bodyPr wrap="square" rtlCol="0">
            <a:spAutoFit/>
          </a:bodyPr>
          <a:lstStyle/>
          <a:p>
            <a:pPr>
              <a:spcBef>
                <a:spcPts val="120"/>
              </a:spcBef>
              <a:spcAft>
                <a:spcPts val="120"/>
              </a:spcAft>
            </a:pPr>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dirty="0">
                <a:latin typeface="AkkuratStd Light" panose="020B0404020101020102" pitchFamily="34" charset="77"/>
                <a:ea typeface="Aptos" panose="020B0004020202020204" pitchFamily="34" charset="0"/>
                <a:cs typeface="Times New Roman" panose="02020603050405020304" pitchFamily="18" charset="0"/>
              </a:rPr>
              <a:t>(Individueel) Ontvang een zienswijze en lees deze kaart door. </a:t>
            </a: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 </a:t>
            </a:r>
          </a:p>
          <a:p>
            <a:pPr>
              <a:spcBef>
                <a:spcPts val="120"/>
              </a:spcBef>
              <a:spcAft>
                <a:spcPts val="120"/>
              </a:spcAft>
            </a:pPr>
            <a:endParaRPr lang="nl-NL" sz="2400" dirty="0">
              <a:latin typeface="AkkuratStd Light" panose="020B0404020101020102" pitchFamily="34" charset="77"/>
            </a:endParaRPr>
          </a:p>
        </p:txBody>
      </p:sp>
      <p:cxnSp>
        <p:nvCxnSpPr>
          <p:cNvPr id="3" name="Rechte verbindingslijn 2">
            <a:extLst>
              <a:ext uri="{FF2B5EF4-FFF2-40B4-BE49-F238E27FC236}">
                <a16:creationId xmlns:a16="http://schemas.microsoft.com/office/drawing/2014/main" id="{11EC7720-66BC-439E-CBDE-D3FF73AE575A}"/>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B2D150DD-1515-11F0-904C-F00D52D5E467}"/>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296F7BE-351A-2A57-16B6-70FE68336D4A}"/>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3</a:t>
            </a:r>
          </a:p>
        </p:txBody>
      </p:sp>
      <p:pic>
        <p:nvPicPr>
          <p:cNvPr id="4" name="Afbeelding 3">
            <a:extLst>
              <a:ext uri="{FF2B5EF4-FFF2-40B4-BE49-F238E27FC236}">
                <a16:creationId xmlns:a16="http://schemas.microsoft.com/office/drawing/2014/main" id="{E665E6BD-3FF0-FEE9-8026-2ACA52188862}"/>
              </a:ext>
            </a:extLst>
          </p:cNvPr>
          <p:cNvPicPr>
            <a:picLocks noChangeAspect="1"/>
          </p:cNvPicPr>
          <p:nvPr/>
        </p:nvPicPr>
        <p:blipFill>
          <a:blip r:embed="rId3"/>
          <a:stretch>
            <a:fillRect/>
          </a:stretch>
        </p:blipFill>
        <p:spPr>
          <a:xfrm>
            <a:off x="10981327" y="482520"/>
            <a:ext cx="749300" cy="850900"/>
          </a:xfrm>
          <a:prstGeom prst="rect">
            <a:avLst/>
          </a:prstGeom>
        </p:spPr>
      </p:pic>
      <p:pic>
        <p:nvPicPr>
          <p:cNvPr id="8" name="Afbeelding 7">
            <a:extLst>
              <a:ext uri="{FF2B5EF4-FFF2-40B4-BE49-F238E27FC236}">
                <a16:creationId xmlns:a16="http://schemas.microsoft.com/office/drawing/2014/main" id="{2E27A8CD-E24A-9DD3-021C-CE8026C2B93A}"/>
              </a:ext>
            </a:extLst>
          </p:cNvPr>
          <p:cNvPicPr>
            <a:picLocks noChangeAspect="1"/>
          </p:cNvPicPr>
          <p:nvPr/>
        </p:nvPicPr>
        <p:blipFill>
          <a:blip r:embed="rId4"/>
          <a:stretch>
            <a:fillRect/>
          </a:stretch>
        </p:blipFill>
        <p:spPr>
          <a:xfrm>
            <a:off x="1687582" y="1816207"/>
            <a:ext cx="5219700" cy="2844800"/>
          </a:xfrm>
          <a:prstGeom prst="rect">
            <a:avLst/>
          </a:prstGeom>
        </p:spPr>
      </p:pic>
      <p:sp>
        <p:nvSpPr>
          <p:cNvPr id="9" name="Tekstvak 8">
            <a:extLst>
              <a:ext uri="{FF2B5EF4-FFF2-40B4-BE49-F238E27FC236}">
                <a16:creationId xmlns:a16="http://schemas.microsoft.com/office/drawing/2014/main" id="{8E265B6B-B425-660C-62C5-13BB799BC9A3}"/>
              </a:ext>
            </a:extLst>
          </p:cNvPr>
          <p:cNvSpPr txBox="1"/>
          <p:nvPr/>
        </p:nvSpPr>
        <p:spPr>
          <a:xfrm>
            <a:off x="1687582" y="431212"/>
            <a:ext cx="7893992" cy="1384995"/>
          </a:xfrm>
          <a:prstGeom prst="rect">
            <a:avLst/>
          </a:prstGeom>
          <a:noFill/>
        </p:spPr>
        <p:txBody>
          <a:bodyPr wrap="square" rtlCol="0">
            <a:spAutoFit/>
          </a:bodyPr>
          <a:lstStyle/>
          <a:p>
            <a:r>
              <a:rPr lang="nl-NL" sz="2800" b="1">
                <a:latin typeface="AkkuratStd" panose="020B0504020101020102" pitchFamily="34" charset="77"/>
              </a:rPr>
              <a:t>Verschillende zienswijze benutten</a:t>
            </a:r>
          </a:p>
          <a:p>
            <a:r>
              <a:rPr lang="nl-NL" sz="2800">
                <a:latin typeface="AkkuratStd" panose="020B0504020101020102" pitchFamily="34" charset="77"/>
              </a:rPr>
              <a:t>Oefening</a:t>
            </a:r>
          </a:p>
          <a:p>
            <a:endParaRPr lang="nl-NL" sz="2800" b="1">
              <a:latin typeface="AkkuratStd" panose="020B0504020101020102"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E82831B3-5FA5-9E65-6F24-616B56395A81}"/>
              </a:ext>
            </a:extLst>
          </p:cNvPr>
          <p:cNvPicPr>
            <a:picLocks noChangeAspect="1"/>
          </p:cNvPicPr>
          <p:nvPr/>
        </p:nvPicPr>
        <p:blipFill>
          <a:blip r:embed="rId5">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220351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ADEBF9F4-9D40-B4E3-9DA0-C088E8D1B602}"/>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89F6F08A-B9A5-2B69-7E5E-191468DC7878}"/>
              </a:ext>
            </a:extLst>
          </p:cNvPr>
          <p:cNvPicPr>
            <a:picLocks noChangeAspect="1"/>
          </p:cNvPicPr>
          <p:nvPr/>
        </p:nvPicPr>
        <p:blipFill>
          <a:blip r:embed="rId3"/>
          <a:stretch>
            <a:fillRect/>
          </a:stretch>
        </p:blipFill>
        <p:spPr>
          <a:xfrm>
            <a:off x="662252" y="1132367"/>
            <a:ext cx="3249432" cy="4593265"/>
          </a:xfrm>
          <a:prstGeom prst="rect">
            <a:avLst/>
          </a:prstGeom>
          <a:effectLst>
            <a:outerShdw blurRad="63500" sx="102000" sy="102000" algn="ctr" rotWithShape="0">
              <a:prstClr val="black">
                <a:alpha val="30000"/>
              </a:prstClr>
            </a:outerShdw>
          </a:effectLst>
        </p:spPr>
      </p:pic>
      <p:pic>
        <p:nvPicPr>
          <p:cNvPr id="3" name="Afbeelding 2">
            <a:extLst>
              <a:ext uri="{FF2B5EF4-FFF2-40B4-BE49-F238E27FC236}">
                <a16:creationId xmlns:a16="http://schemas.microsoft.com/office/drawing/2014/main" id="{76D7EA77-B30C-B611-EA90-62FA12B64205}"/>
              </a:ext>
            </a:extLst>
          </p:cNvPr>
          <p:cNvPicPr>
            <a:picLocks noChangeAspect="1"/>
          </p:cNvPicPr>
          <p:nvPr/>
        </p:nvPicPr>
        <p:blipFill>
          <a:blip r:embed="rId4"/>
          <a:stretch>
            <a:fillRect/>
          </a:stretch>
        </p:blipFill>
        <p:spPr>
          <a:xfrm>
            <a:off x="4470355" y="1132367"/>
            <a:ext cx="3251289" cy="4595890"/>
          </a:xfrm>
          <a:prstGeom prst="rect">
            <a:avLst/>
          </a:prstGeom>
          <a:effectLst>
            <a:outerShdw blurRad="63500" sx="102000" sy="102000" algn="ctr" rotWithShape="0">
              <a:prstClr val="black">
                <a:alpha val="30000"/>
              </a:prstClr>
            </a:outerShdw>
          </a:effectLst>
        </p:spPr>
      </p:pic>
      <p:pic>
        <p:nvPicPr>
          <p:cNvPr id="4" name="Afbeelding 3">
            <a:extLst>
              <a:ext uri="{FF2B5EF4-FFF2-40B4-BE49-F238E27FC236}">
                <a16:creationId xmlns:a16="http://schemas.microsoft.com/office/drawing/2014/main" id="{D0EF8D4B-2F23-D460-9649-2D8301FB84BB}"/>
              </a:ext>
            </a:extLst>
          </p:cNvPr>
          <p:cNvPicPr>
            <a:picLocks noChangeAspect="1"/>
          </p:cNvPicPr>
          <p:nvPr/>
        </p:nvPicPr>
        <p:blipFill>
          <a:blip r:embed="rId5"/>
          <a:stretch>
            <a:fillRect/>
          </a:stretch>
        </p:blipFill>
        <p:spPr>
          <a:xfrm>
            <a:off x="8280315" y="1132367"/>
            <a:ext cx="3251289" cy="4595890"/>
          </a:xfrm>
          <a:prstGeom prst="rect">
            <a:avLst/>
          </a:prstGeom>
          <a:effectLst>
            <a:outerShdw blurRad="63500" sx="102000" sy="102000" algn="ctr" rotWithShape="0">
              <a:prstClr val="black">
                <a:alpha val="30000"/>
              </a:prstClr>
            </a:outerShdw>
          </a:effectLst>
        </p:spPr>
      </p:pic>
      <p:sp>
        <p:nvSpPr>
          <p:cNvPr id="2" name="Tekstvak 1">
            <a:extLst>
              <a:ext uri="{FF2B5EF4-FFF2-40B4-BE49-F238E27FC236}">
                <a16:creationId xmlns:a16="http://schemas.microsoft.com/office/drawing/2014/main" id="{8B4C1BC8-52C5-618E-0043-07A1A80553D0}"/>
              </a:ext>
            </a:extLst>
          </p:cNvPr>
          <p:cNvSpPr txBox="1"/>
          <p:nvPr/>
        </p:nvSpPr>
        <p:spPr>
          <a:xfrm>
            <a:off x="179267" y="6031301"/>
            <a:ext cx="8952542" cy="630942"/>
          </a:xfrm>
          <a:prstGeom prst="rect">
            <a:avLst/>
          </a:prstGeom>
          <a:noFill/>
        </p:spPr>
        <p:txBody>
          <a:bodyPr wrap="square">
            <a:spAutoFit/>
          </a:bodyPr>
          <a:lstStyle/>
          <a:p>
            <a:pPr lvl="1">
              <a:buSzPts val="1000"/>
              <a:tabLst>
                <a:tab pos="914400" algn="l"/>
              </a:tabLst>
            </a:pPr>
            <a:r>
              <a:rPr lang="nl-NL" sz="1200" kern="100" dirty="0">
                <a:effectLst/>
                <a:latin typeface="Akkurat LL Thin" panose="020B0304010101010104" pitchFamily="34" charset="77"/>
                <a:ea typeface="Aptos" panose="020B0004020202020204" pitchFamily="34" charset="0"/>
                <a:cs typeface="Akkurat LL Thin" panose="020B0304010101010104" pitchFamily="34" charset="77"/>
              </a:rPr>
              <a:t>Bron: © Kessels &amp; Smit, The Learning Company 2024. Oorspronkelijke bron: Bron: de </a:t>
            </a:r>
            <a:r>
              <a:rPr lang="nl-NL" sz="1200" kern="100" dirty="0" err="1">
                <a:effectLst/>
                <a:latin typeface="Akkurat LL Thin" panose="020B0304010101010104" pitchFamily="34" charset="77"/>
                <a:ea typeface="Aptos" panose="020B0004020202020204" pitchFamily="34" charset="0"/>
                <a:cs typeface="Akkurat LL Thin" panose="020B0304010101010104" pitchFamily="34" charset="77"/>
              </a:rPr>
              <a:t>Bono</a:t>
            </a:r>
            <a:r>
              <a:rPr lang="nl-NL" sz="1200" kern="100" dirty="0">
                <a:effectLst/>
                <a:latin typeface="Akkurat LL Thin" panose="020B0304010101010104" pitchFamily="34" charset="77"/>
                <a:ea typeface="Aptos" panose="020B0004020202020204" pitchFamily="34" charset="0"/>
                <a:cs typeface="Akkurat LL Thin" panose="020B0304010101010104" pitchFamily="34" charset="77"/>
              </a:rPr>
              <a:t>, E. (2011) Zes denkhoeden. Business Contact</a:t>
            </a:r>
          </a:p>
          <a:p>
            <a:endParaRPr lang="nl-NL" sz="1100" dirty="0">
              <a:solidFill>
                <a:schemeClr val="bg1">
                  <a:lumMod val="65000"/>
                </a:schemeClr>
              </a:solidFill>
              <a:latin typeface="Akkurat LL Thin" panose="020B0304010101010104" pitchFamily="34" charset="77"/>
              <a:cs typeface="Akkurat LL Thin" panose="020B0304010101010104" pitchFamily="34" charset="77"/>
            </a:endParaRPr>
          </a:p>
        </p:txBody>
      </p:sp>
      <p:sp>
        <p:nvSpPr>
          <p:cNvPr id="5" name="Tekstvak 4">
            <a:extLst>
              <a:ext uri="{FF2B5EF4-FFF2-40B4-BE49-F238E27FC236}">
                <a16:creationId xmlns:a16="http://schemas.microsoft.com/office/drawing/2014/main" id="{FD58CCC2-DF34-9088-C154-25BBC92C5868}"/>
              </a:ext>
            </a:extLst>
          </p:cNvPr>
          <p:cNvSpPr txBox="1"/>
          <p:nvPr/>
        </p:nvSpPr>
        <p:spPr>
          <a:xfrm>
            <a:off x="523359" y="441532"/>
            <a:ext cx="7893992" cy="523220"/>
          </a:xfrm>
          <a:prstGeom prst="rect">
            <a:avLst/>
          </a:prstGeom>
          <a:noFill/>
        </p:spPr>
        <p:txBody>
          <a:bodyPr wrap="square" rtlCol="0">
            <a:spAutoFit/>
          </a:bodyPr>
          <a:lstStyle/>
          <a:p>
            <a:r>
              <a:rPr lang="nl-NL" sz="2800" b="1">
                <a:solidFill>
                  <a:srgbClr val="E1E375"/>
                </a:solidFill>
                <a:latin typeface="AkkuratStd" panose="020B0504020101020102" pitchFamily="34" charset="77"/>
              </a:rPr>
              <a:t>Werkblad</a:t>
            </a:r>
            <a:endParaRPr lang="nl-NL" sz="2800" b="1" i="1">
              <a:solidFill>
                <a:srgbClr val="E1E375"/>
              </a:solidFill>
              <a:latin typeface="AkkuratStd" panose="020B0504020101020102" pitchFamily="34" charset="77"/>
            </a:endParaRPr>
          </a:p>
        </p:txBody>
      </p:sp>
      <p:pic>
        <p:nvPicPr>
          <p:cNvPr id="7" name="Afbeelding 6" descr="Afbeelding met Lettertype, Graphics, logo, schermopname&#10;&#10;Automatisch gegenereerde beschrijving">
            <a:extLst>
              <a:ext uri="{FF2B5EF4-FFF2-40B4-BE49-F238E27FC236}">
                <a16:creationId xmlns:a16="http://schemas.microsoft.com/office/drawing/2014/main" id="{9260DCEC-C337-A1FE-1880-86D3F1A2CD40}"/>
              </a:ext>
            </a:extLst>
          </p:cNvPr>
          <p:cNvPicPr>
            <a:picLocks noChangeAspect="1"/>
          </p:cNvPicPr>
          <p:nvPr/>
        </p:nvPicPr>
        <p:blipFill>
          <a:blip r:embed="rId6">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253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80F61ECB-204B-89F9-7BB9-DA8FE19A839F}"/>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525BB7C1-8E75-A466-94B0-EE344DAC5900}"/>
              </a:ext>
            </a:extLst>
          </p:cNvPr>
          <p:cNvPicPr>
            <a:picLocks noChangeAspect="1"/>
          </p:cNvPicPr>
          <p:nvPr/>
        </p:nvPicPr>
        <p:blipFill>
          <a:blip r:embed="rId3"/>
          <a:stretch>
            <a:fillRect/>
          </a:stretch>
        </p:blipFill>
        <p:spPr>
          <a:xfrm>
            <a:off x="716300" y="1118797"/>
            <a:ext cx="3259031" cy="4606834"/>
          </a:xfrm>
          <a:prstGeom prst="rect">
            <a:avLst/>
          </a:prstGeom>
          <a:effectLst>
            <a:outerShdw blurRad="63500" sx="102000" sy="102000" algn="ctr" rotWithShape="0">
              <a:prstClr val="black">
                <a:alpha val="30000"/>
              </a:prstClr>
            </a:outerShdw>
          </a:effectLst>
        </p:spPr>
      </p:pic>
      <p:pic>
        <p:nvPicPr>
          <p:cNvPr id="5" name="Afbeelding 4">
            <a:extLst>
              <a:ext uri="{FF2B5EF4-FFF2-40B4-BE49-F238E27FC236}">
                <a16:creationId xmlns:a16="http://schemas.microsoft.com/office/drawing/2014/main" id="{E4AD1D25-47BA-A944-B3F3-46E1222D5CBF}"/>
              </a:ext>
            </a:extLst>
          </p:cNvPr>
          <p:cNvPicPr>
            <a:picLocks noChangeAspect="1"/>
          </p:cNvPicPr>
          <p:nvPr/>
        </p:nvPicPr>
        <p:blipFill>
          <a:blip r:embed="rId4"/>
          <a:stretch>
            <a:fillRect/>
          </a:stretch>
        </p:blipFill>
        <p:spPr>
          <a:xfrm>
            <a:off x="8264479" y="1132366"/>
            <a:ext cx="3259031" cy="4593265"/>
          </a:xfrm>
          <a:prstGeom prst="rect">
            <a:avLst/>
          </a:prstGeom>
          <a:effectLst>
            <a:outerShdw blurRad="63500" sx="102000" sy="102000" algn="ctr" rotWithShape="0">
              <a:prstClr val="black">
                <a:alpha val="30000"/>
              </a:prstClr>
            </a:outerShdw>
          </a:effectLst>
        </p:spPr>
      </p:pic>
      <p:sp>
        <p:nvSpPr>
          <p:cNvPr id="3" name="Tekstvak 2">
            <a:extLst>
              <a:ext uri="{FF2B5EF4-FFF2-40B4-BE49-F238E27FC236}">
                <a16:creationId xmlns:a16="http://schemas.microsoft.com/office/drawing/2014/main" id="{18591F4A-E8CA-45C0-36A9-0A59F4DD8A1E}"/>
              </a:ext>
            </a:extLst>
          </p:cNvPr>
          <p:cNvSpPr txBox="1"/>
          <p:nvPr/>
        </p:nvSpPr>
        <p:spPr>
          <a:xfrm>
            <a:off x="179267" y="6031301"/>
            <a:ext cx="9088720" cy="630942"/>
          </a:xfrm>
          <a:prstGeom prst="rect">
            <a:avLst/>
          </a:prstGeom>
          <a:noFill/>
        </p:spPr>
        <p:txBody>
          <a:bodyPr wrap="square">
            <a:spAutoFit/>
          </a:bodyPr>
          <a:lstStyle/>
          <a:p>
            <a:pPr lvl="1">
              <a:buSzPts val="1000"/>
              <a:tabLst>
                <a:tab pos="914400" algn="l"/>
              </a:tabLst>
            </a:pPr>
            <a:r>
              <a:rPr lang="nl-NL" sz="1200" kern="100" dirty="0">
                <a:effectLst/>
                <a:latin typeface="Akkurat LL Thin" panose="020B0304010101010104" pitchFamily="34" charset="77"/>
                <a:ea typeface="Aptos" panose="020B0004020202020204" pitchFamily="34" charset="0"/>
                <a:cs typeface="Akkurat LL Thin" panose="020B0304010101010104" pitchFamily="34" charset="77"/>
              </a:rPr>
              <a:t>Bron: © Kessels &amp; Smit, The Learning Company 2024. Oorspronkelijke bron: Bron: de </a:t>
            </a:r>
            <a:r>
              <a:rPr lang="nl-NL" sz="1200" kern="100" dirty="0" err="1">
                <a:effectLst/>
                <a:latin typeface="Akkurat LL Thin" panose="020B0304010101010104" pitchFamily="34" charset="77"/>
                <a:ea typeface="Aptos" panose="020B0004020202020204" pitchFamily="34" charset="0"/>
                <a:cs typeface="Akkurat LL Thin" panose="020B0304010101010104" pitchFamily="34" charset="77"/>
              </a:rPr>
              <a:t>Bono</a:t>
            </a:r>
            <a:r>
              <a:rPr lang="nl-NL" sz="1200" kern="100" dirty="0">
                <a:effectLst/>
                <a:latin typeface="Akkurat LL Thin" panose="020B0304010101010104" pitchFamily="34" charset="77"/>
                <a:ea typeface="Aptos" panose="020B0004020202020204" pitchFamily="34" charset="0"/>
                <a:cs typeface="Akkurat LL Thin" panose="020B0304010101010104" pitchFamily="34" charset="77"/>
              </a:rPr>
              <a:t>, E. (2011) Zes denkhoeden. Business Contact</a:t>
            </a:r>
          </a:p>
          <a:p>
            <a:endParaRPr lang="nl-NL" sz="1100" dirty="0">
              <a:solidFill>
                <a:schemeClr val="bg1">
                  <a:lumMod val="65000"/>
                </a:schemeClr>
              </a:solidFill>
              <a:latin typeface="Akkurat LL Thin" panose="020B0304010101010104" pitchFamily="34" charset="77"/>
              <a:cs typeface="Akkurat LL Thin" panose="020B0304010101010104" pitchFamily="34" charset="77"/>
            </a:endParaRPr>
          </a:p>
        </p:txBody>
      </p:sp>
      <p:sp>
        <p:nvSpPr>
          <p:cNvPr id="4" name="Tekstvak 3">
            <a:extLst>
              <a:ext uri="{FF2B5EF4-FFF2-40B4-BE49-F238E27FC236}">
                <a16:creationId xmlns:a16="http://schemas.microsoft.com/office/drawing/2014/main" id="{6F6EE7D1-6958-FFB0-8386-CFFDA592E5C0}"/>
              </a:ext>
            </a:extLst>
          </p:cNvPr>
          <p:cNvSpPr txBox="1"/>
          <p:nvPr/>
        </p:nvSpPr>
        <p:spPr>
          <a:xfrm>
            <a:off x="523359" y="441532"/>
            <a:ext cx="7893992" cy="523220"/>
          </a:xfrm>
          <a:prstGeom prst="rect">
            <a:avLst/>
          </a:prstGeom>
          <a:noFill/>
        </p:spPr>
        <p:txBody>
          <a:bodyPr wrap="square" rtlCol="0">
            <a:spAutoFit/>
          </a:bodyPr>
          <a:lstStyle/>
          <a:p>
            <a:r>
              <a:rPr lang="nl-NL" sz="2800" b="1">
                <a:solidFill>
                  <a:srgbClr val="E1E375"/>
                </a:solidFill>
                <a:latin typeface="AkkuratStd" panose="020B0504020101020102" pitchFamily="34" charset="77"/>
              </a:rPr>
              <a:t>Werkblad</a:t>
            </a:r>
            <a:endParaRPr lang="nl-NL" sz="2800" b="1" i="1">
              <a:solidFill>
                <a:srgbClr val="E1E375"/>
              </a:solidFill>
              <a:latin typeface="AkkuratStd" panose="020B0504020101020102" pitchFamily="34" charset="77"/>
            </a:endParaRPr>
          </a:p>
        </p:txBody>
      </p:sp>
      <p:pic>
        <p:nvPicPr>
          <p:cNvPr id="7" name="Afbeelding 6">
            <a:extLst>
              <a:ext uri="{FF2B5EF4-FFF2-40B4-BE49-F238E27FC236}">
                <a16:creationId xmlns:a16="http://schemas.microsoft.com/office/drawing/2014/main" id="{14521B97-081D-FB9A-E1DE-1FA8B86DA9BE}"/>
              </a:ext>
            </a:extLst>
          </p:cNvPr>
          <p:cNvPicPr>
            <a:picLocks noChangeAspect="1"/>
          </p:cNvPicPr>
          <p:nvPr/>
        </p:nvPicPr>
        <p:blipFill>
          <a:blip r:embed="rId5"/>
          <a:stretch>
            <a:fillRect/>
          </a:stretch>
        </p:blipFill>
        <p:spPr>
          <a:xfrm>
            <a:off x="4470355" y="1118797"/>
            <a:ext cx="3251289" cy="4593265"/>
          </a:xfrm>
          <a:prstGeom prst="rect">
            <a:avLst/>
          </a:prstGeom>
          <a:effectLst>
            <a:outerShdw blurRad="63500" sx="102000" sy="102000" algn="ctr" rotWithShape="0">
              <a:prstClr val="black">
                <a:alpha val="30000"/>
              </a:prstClr>
            </a:outerShdw>
          </a:effectLst>
        </p:spPr>
      </p:pic>
      <p:pic>
        <p:nvPicPr>
          <p:cNvPr id="2" name="Afbeelding 1" descr="Afbeelding met Lettertype, Graphics, logo, schermopname&#10;&#10;Automatisch gegenereerde beschrijving">
            <a:extLst>
              <a:ext uri="{FF2B5EF4-FFF2-40B4-BE49-F238E27FC236}">
                <a16:creationId xmlns:a16="http://schemas.microsoft.com/office/drawing/2014/main" id="{5F31E75B-E702-3221-6C07-7490DBF443B0}"/>
              </a:ext>
            </a:extLst>
          </p:cNvPr>
          <p:cNvPicPr>
            <a:picLocks noChangeAspect="1"/>
          </p:cNvPicPr>
          <p:nvPr/>
        </p:nvPicPr>
        <p:blipFill>
          <a:blip r:embed="rId6">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243385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FF3169C7-4F5D-8D02-415F-2351E620EB4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986C4452-804B-4D19-8C20-D4B6AEA23834}"/>
              </a:ext>
            </a:extLst>
          </p:cNvPr>
          <p:cNvSpPr txBox="1"/>
          <p:nvPr/>
        </p:nvSpPr>
        <p:spPr>
          <a:xfrm>
            <a:off x="1420128" y="4615636"/>
            <a:ext cx="9935849" cy="2472472"/>
          </a:xfrm>
          <a:prstGeom prst="rect">
            <a:avLst/>
          </a:prstGeom>
          <a:noFill/>
        </p:spPr>
        <p:txBody>
          <a:bodyPr wrap="square" rtlCol="0">
            <a:spAutoFit/>
          </a:bodyPr>
          <a:lstStyle/>
          <a:p>
            <a:pPr>
              <a:spcBef>
                <a:spcPts val="120"/>
              </a:spcBef>
              <a:spcAft>
                <a:spcPts val="120"/>
              </a:spcAft>
            </a:pPr>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i="1" dirty="0">
                <a:effectLst/>
                <a:latin typeface="AkkuratStd" panose="020B0504020101020102" pitchFamily="34" charset="77"/>
                <a:ea typeface="Aptos" panose="020B0004020202020204" pitchFamily="34" charset="0"/>
                <a:cs typeface="Times New Roman" panose="02020603050405020304" pitchFamily="18" charset="0"/>
              </a:rPr>
              <a:t>(Individueel) </a:t>
            </a: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Lees de situatie en geef straks een reactie vanuit jouw kleur (zienswijze).</a:t>
            </a:r>
          </a:p>
          <a:p>
            <a:pPr>
              <a:spcBef>
                <a:spcPts val="120"/>
              </a:spcBef>
              <a:spcAft>
                <a:spcPts val="120"/>
              </a:spcAft>
            </a:pP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 </a:t>
            </a:r>
          </a:p>
          <a:p>
            <a:pPr>
              <a:spcBef>
                <a:spcPts val="120"/>
              </a:spcBef>
              <a:spcAft>
                <a:spcPts val="120"/>
              </a:spcAft>
            </a:pPr>
            <a:endParaRPr lang="nl-NL" sz="2400" dirty="0">
              <a:latin typeface="AkkuratStd Light" panose="020B0404020101020102" pitchFamily="34" charset="77"/>
            </a:endParaRPr>
          </a:p>
        </p:txBody>
      </p:sp>
      <p:cxnSp>
        <p:nvCxnSpPr>
          <p:cNvPr id="3" name="Rechte verbindingslijn 2">
            <a:extLst>
              <a:ext uri="{FF2B5EF4-FFF2-40B4-BE49-F238E27FC236}">
                <a16:creationId xmlns:a16="http://schemas.microsoft.com/office/drawing/2014/main" id="{FD89D855-EBE1-6EDD-F7F6-5C8A938E4534}"/>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38848C39-0706-5B22-C36F-962431B36CCB}"/>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05A673DC-D155-A770-DCBB-E4A5E10F9F90}"/>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3</a:t>
            </a:r>
          </a:p>
        </p:txBody>
      </p:sp>
      <p:sp>
        <p:nvSpPr>
          <p:cNvPr id="8" name="Tekstvak 7">
            <a:extLst>
              <a:ext uri="{FF2B5EF4-FFF2-40B4-BE49-F238E27FC236}">
                <a16:creationId xmlns:a16="http://schemas.microsoft.com/office/drawing/2014/main" id="{2E41B8FB-3402-CA60-2013-145A8AA84E0B}"/>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Verschillende zienswijze benutten</a:t>
            </a:r>
          </a:p>
          <a:p>
            <a:r>
              <a:rPr lang="nl-NL" sz="2800" dirty="0">
                <a:latin typeface="AkkuratStd" panose="020B0504020101020102" pitchFamily="34" charset="77"/>
              </a:rPr>
              <a:t>Oefening</a:t>
            </a:r>
          </a:p>
          <a:p>
            <a:endParaRPr lang="nl-NL" sz="2800" b="1" dirty="0">
              <a:latin typeface="AkkuratStd" panose="020B0504020101020102" pitchFamily="34" charset="77"/>
            </a:endParaRPr>
          </a:p>
        </p:txBody>
      </p:sp>
      <p:pic>
        <p:nvPicPr>
          <p:cNvPr id="9" name="Afbeelding 8">
            <a:extLst>
              <a:ext uri="{FF2B5EF4-FFF2-40B4-BE49-F238E27FC236}">
                <a16:creationId xmlns:a16="http://schemas.microsoft.com/office/drawing/2014/main" id="{A297FE10-5245-7A93-D820-9582FBEC6473}"/>
              </a:ext>
            </a:extLst>
          </p:cNvPr>
          <p:cNvPicPr>
            <a:picLocks noChangeAspect="1"/>
          </p:cNvPicPr>
          <p:nvPr/>
        </p:nvPicPr>
        <p:blipFill>
          <a:blip r:embed="rId3"/>
          <a:stretch>
            <a:fillRect/>
          </a:stretch>
        </p:blipFill>
        <p:spPr>
          <a:xfrm>
            <a:off x="10981327" y="482520"/>
            <a:ext cx="749300" cy="850900"/>
          </a:xfrm>
          <a:prstGeom prst="rect">
            <a:avLst/>
          </a:prstGeom>
        </p:spPr>
      </p:pic>
      <p:pic>
        <p:nvPicPr>
          <p:cNvPr id="2" name="Afbeelding 1" descr="Afbeelding met Lettertype, Graphics, logo, schermopname&#10;&#10;Automatisch gegenereerde beschrijving">
            <a:extLst>
              <a:ext uri="{FF2B5EF4-FFF2-40B4-BE49-F238E27FC236}">
                <a16:creationId xmlns:a16="http://schemas.microsoft.com/office/drawing/2014/main" id="{A899400B-D000-D907-B0C0-F21AF358806E}"/>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96283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D7DD7583-C42F-955A-A4DF-DDF6E58C9E2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38EC2EB-D1E6-A17F-35C6-54F368EB9515}"/>
              </a:ext>
            </a:extLst>
          </p:cNvPr>
          <p:cNvSpPr txBox="1"/>
          <p:nvPr/>
        </p:nvSpPr>
        <p:spPr>
          <a:xfrm>
            <a:off x="1687582" y="3843646"/>
            <a:ext cx="9128463" cy="3262432"/>
          </a:xfrm>
          <a:prstGeom prst="rect">
            <a:avLst/>
          </a:prstGeom>
          <a:noFill/>
        </p:spPr>
        <p:txBody>
          <a:bodyPr wrap="square" rtlCol="0">
            <a:spAutoFit/>
          </a:bodyPr>
          <a:lstStyle/>
          <a:p>
            <a:pPr>
              <a:spcBef>
                <a:spcPts val="120"/>
              </a:spcBef>
              <a:spcAft>
                <a:spcPts val="120"/>
              </a:spcAft>
            </a:pPr>
            <a:r>
              <a:rPr lang="nl-NL" sz="2800" b="1" kern="100" dirty="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Reageer plenair op de situatie vanuit jouw eigen kleur. </a:t>
            </a:r>
          </a:p>
          <a:p>
            <a:pPr>
              <a:spcBef>
                <a:spcPts val="120"/>
              </a:spcBef>
              <a:spcAft>
                <a:spcPts val="120"/>
              </a:spcAft>
            </a:pP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Herkennen de anderen vanuit welke kleur jij reageert? </a:t>
            </a:r>
          </a:p>
          <a:p>
            <a:pPr>
              <a:spcBef>
                <a:spcPts val="120"/>
              </a:spcBef>
              <a:spcAft>
                <a:spcPts val="120"/>
              </a:spcAft>
            </a:pP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endParaRPr lang="nl-NL" sz="2400" dirty="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r>
              <a:rPr lang="nl-NL" sz="2400" dirty="0">
                <a:effectLst/>
                <a:latin typeface="AkkuratStd Light" panose="020B0404020101020102" pitchFamily="34" charset="77"/>
                <a:ea typeface="Aptos" panose="020B0004020202020204" pitchFamily="34" charset="0"/>
                <a:cs typeface="Times New Roman" panose="02020603050405020304" pitchFamily="18" charset="0"/>
              </a:rPr>
              <a:t> </a:t>
            </a:r>
          </a:p>
          <a:p>
            <a:pPr>
              <a:spcBef>
                <a:spcPts val="120"/>
              </a:spcBef>
              <a:spcAft>
                <a:spcPts val="120"/>
              </a:spcAft>
            </a:pPr>
            <a:endParaRPr lang="nl-NL" sz="2400" dirty="0">
              <a:latin typeface="AkkuratStd Light" panose="020B0404020101020102" pitchFamily="34" charset="77"/>
            </a:endParaRPr>
          </a:p>
        </p:txBody>
      </p:sp>
      <p:cxnSp>
        <p:nvCxnSpPr>
          <p:cNvPr id="3" name="Rechte verbindingslijn 2">
            <a:extLst>
              <a:ext uri="{FF2B5EF4-FFF2-40B4-BE49-F238E27FC236}">
                <a16:creationId xmlns:a16="http://schemas.microsoft.com/office/drawing/2014/main" id="{341B6C3A-2189-F14E-AC13-D803B3D37775}"/>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A95EADE2-3F3C-9CB3-46CF-705A383C7D13}"/>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348EB58D-CCCB-A25B-85AB-E64DC29E265E}"/>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3</a:t>
            </a:r>
          </a:p>
        </p:txBody>
      </p:sp>
      <p:sp>
        <p:nvSpPr>
          <p:cNvPr id="8" name="Tekstvak 7">
            <a:extLst>
              <a:ext uri="{FF2B5EF4-FFF2-40B4-BE49-F238E27FC236}">
                <a16:creationId xmlns:a16="http://schemas.microsoft.com/office/drawing/2014/main" id="{FCF6A396-C32D-FE3C-006D-9364923C3DD4}"/>
              </a:ext>
            </a:extLst>
          </p:cNvPr>
          <p:cNvSpPr txBox="1"/>
          <p:nvPr/>
        </p:nvSpPr>
        <p:spPr>
          <a:xfrm>
            <a:off x="1687582" y="431212"/>
            <a:ext cx="7893992" cy="1384995"/>
          </a:xfrm>
          <a:prstGeom prst="rect">
            <a:avLst/>
          </a:prstGeom>
          <a:noFill/>
        </p:spPr>
        <p:txBody>
          <a:bodyPr wrap="square" rtlCol="0">
            <a:spAutoFit/>
          </a:bodyPr>
          <a:lstStyle/>
          <a:p>
            <a:r>
              <a:rPr lang="nl-NL" sz="2800" b="1">
                <a:latin typeface="AkkuratStd" panose="020B0504020101020102" pitchFamily="34" charset="77"/>
              </a:rPr>
              <a:t>Verschillende zienswijze benutten</a:t>
            </a:r>
          </a:p>
          <a:p>
            <a:r>
              <a:rPr lang="nl-NL" sz="2800">
                <a:latin typeface="AkkuratStd" panose="020B0504020101020102" pitchFamily="34" charset="77"/>
              </a:rPr>
              <a:t>Oefening</a:t>
            </a:r>
          </a:p>
          <a:p>
            <a:endParaRPr lang="nl-NL" sz="2800" b="1">
              <a:latin typeface="AkkuratStd" panose="020B0504020101020102"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DA349B7C-63C2-C703-6852-DC7B3A34E838}"/>
              </a:ext>
            </a:extLst>
          </p:cNvPr>
          <p:cNvPicPr>
            <a:picLocks noChangeAspect="1"/>
          </p:cNvPicPr>
          <p:nvPr/>
        </p:nvPicPr>
        <p:blipFill>
          <a:blip r:embed="rId3">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814632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7A15EF44-E918-8BA9-C3FC-60EEEAC1173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670C7F9D-C1F9-D1BE-1845-08876EB8FB53}"/>
              </a:ext>
            </a:extLst>
          </p:cNvPr>
          <p:cNvSpPr txBox="1"/>
          <p:nvPr/>
        </p:nvSpPr>
        <p:spPr>
          <a:xfrm>
            <a:off x="1687582" y="482520"/>
            <a:ext cx="7893992" cy="954107"/>
          </a:xfrm>
          <a:prstGeom prst="rect">
            <a:avLst/>
          </a:prstGeom>
          <a:noFill/>
        </p:spPr>
        <p:txBody>
          <a:bodyPr wrap="square" rtlCol="0">
            <a:spAutoFit/>
          </a:bodyPr>
          <a:lstStyle/>
          <a:p>
            <a:r>
              <a:rPr lang="nl-NL" sz="2800" b="1">
                <a:latin typeface="AkkuratStd" panose="020B0504020101020102" pitchFamily="34" charset="77"/>
              </a:rPr>
              <a:t>Verschillende zienswijzen benutten</a:t>
            </a:r>
          </a:p>
          <a:p>
            <a:r>
              <a:rPr lang="nl-NL" sz="2800">
                <a:latin typeface="AkkuratStd" panose="020B0504020101020102" pitchFamily="34" charset="77"/>
              </a:rPr>
              <a:t>Waarderend interview</a:t>
            </a:r>
          </a:p>
        </p:txBody>
      </p:sp>
      <p:sp>
        <p:nvSpPr>
          <p:cNvPr id="6" name="Tekstvak 5">
            <a:extLst>
              <a:ext uri="{FF2B5EF4-FFF2-40B4-BE49-F238E27FC236}">
                <a16:creationId xmlns:a16="http://schemas.microsoft.com/office/drawing/2014/main" id="{8B9AC8D8-F91E-20F7-7EC4-36CA9C49034E}"/>
              </a:ext>
            </a:extLst>
          </p:cNvPr>
          <p:cNvSpPr txBox="1"/>
          <p:nvPr/>
        </p:nvSpPr>
        <p:spPr>
          <a:xfrm>
            <a:off x="1687582" y="2682395"/>
            <a:ext cx="9128463" cy="3949799"/>
          </a:xfrm>
          <a:prstGeom prst="rect">
            <a:avLst/>
          </a:prstGeom>
          <a:noFill/>
        </p:spPr>
        <p:txBody>
          <a:bodyPr wrap="square" rtlCol="0">
            <a:spAutoFit/>
          </a:bodyPr>
          <a:lstStyle/>
          <a:p>
            <a:pPr>
              <a:spcBef>
                <a:spcPts val="120"/>
              </a:spcBef>
              <a:spcAft>
                <a:spcPts val="120"/>
              </a:spcAft>
            </a:pPr>
            <a:r>
              <a:rPr lang="nl-NL" sz="2800" b="1" kern="10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a:effectLst/>
                <a:latin typeface="AkkuratStd Light" panose="020B0404020101020102" pitchFamily="34" charset="77"/>
                <a:ea typeface="Aptos" panose="020B0004020202020204" pitchFamily="34" charset="0"/>
                <a:cs typeface="Times New Roman" panose="02020603050405020304" pitchFamily="18" charset="0"/>
              </a:rPr>
              <a:t>Ga naar een situatie in je werk waarin je een andere zienswijze toevoegde, waarbij je merkte dat het van waarde was (voor de inwoner, voor jou als professional etc.). Dat kan bijvoorbeeld een collega, ervaringsdeskundige of iemand uit het netwerk van het gezin zijn geweest met een andere zienswijze. Of iemand uit een andere beroepsgroep/met andere expertise. </a:t>
            </a:r>
          </a:p>
          <a:p>
            <a:pPr>
              <a:spcBef>
                <a:spcPts val="120"/>
              </a:spcBef>
              <a:spcAft>
                <a:spcPts val="120"/>
              </a:spcAft>
            </a:pPr>
            <a:endParaRPr lang="nl-NL" sz="2400">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r>
              <a:rPr lang="nl-NL" sz="2400">
                <a:effectLst/>
                <a:latin typeface="AkkuratStd Light" panose="020B0404020101020102" pitchFamily="34" charset="77"/>
                <a:ea typeface="Aptos" panose="020B0004020202020204" pitchFamily="34" charset="0"/>
                <a:cs typeface="Times New Roman" panose="02020603050405020304" pitchFamily="18" charset="0"/>
              </a:rPr>
              <a:t>Neem +/- 15 minuten voor ieder. </a:t>
            </a:r>
          </a:p>
          <a:p>
            <a:pPr>
              <a:spcBef>
                <a:spcPts val="120"/>
              </a:spcBef>
              <a:spcAft>
                <a:spcPts val="120"/>
              </a:spcAft>
            </a:pPr>
            <a:endParaRPr lang="nl-NL" sz="2400">
              <a:latin typeface="AkkuratStd Light" panose="020B0404020101020102" pitchFamily="34" charset="77"/>
              <a:ea typeface="Aptos" panose="020B0004020202020204" pitchFamily="34" charset="0"/>
              <a:cs typeface="Times New Roman" panose="02020603050405020304" pitchFamily="18" charset="0"/>
            </a:endParaRPr>
          </a:p>
        </p:txBody>
      </p:sp>
      <p:cxnSp>
        <p:nvCxnSpPr>
          <p:cNvPr id="3" name="Rechte verbindingslijn 2">
            <a:extLst>
              <a:ext uri="{FF2B5EF4-FFF2-40B4-BE49-F238E27FC236}">
                <a16:creationId xmlns:a16="http://schemas.microsoft.com/office/drawing/2014/main" id="{C1A2EE6F-C832-7A49-C08C-D962BB0A2265}"/>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BB69B7B7-DEB1-D435-5816-9E1F434DFD48}"/>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61EA65BD-1781-A945-50DD-BBDB3B2999A2}"/>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3</a:t>
            </a:r>
          </a:p>
        </p:txBody>
      </p:sp>
      <p:pic>
        <p:nvPicPr>
          <p:cNvPr id="4" name="Afbeelding 3">
            <a:extLst>
              <a:ext uri="{FF2B5EF4-FFF2-40B4-BE49-F238E27FC236}">
                <a16:creationId xmlns:a16="http://schemas.microsoft.com/office/drawing/2014/main" id="{DC7E22AC-CC21-0FAF-3D94-97641FAC8A48}"/>
              </a:ext>
            </a:extLst>
          </p:cNvPr>
          <p:cNvPicPr>
            <a:picLocks noChangeAspect="1"/>
          </p:cNvPicPr>
          <p:nvPr/>
        </p:nvPicPr>
        <p:blipFill>
          <a:blip r:embed="rId3"/>
          <a:stretch>
            <a:fillRect/>
          </a:stretch>
        </p:blipFill>
        <p:spPr>
          <a:xfrm>
            <a:off x="10981327" y="482520"/>
            <a:ext cx="749300" cy="850900"/>
          </a:xfrm>
          <a:prstGeom prst="rect">
            <a:avLst/>
          </a:prstGeom>
        </p:spPr>
      </p:pic>
      <p:pic>
        <p:nvPicPr>
          <p:cNvPr id="8" name="Afbeelding 7" descr="Afbeelding met Lettertype, Graphics, logo, schermopname&#10;&#10;Automatisch gegenereerde beschrijving">
            <a:extLst>
              <a:ext uri="{FF2B5EF4-FFF2-40B4-BE49-F238E27FC236}">
                <a16:creationId xmlns:a16="http://schemas.microsoft.com/office/drawing/2014/main" id="{110E4374-7ED9-A433-77AE-FC83C1268CE3}"/>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11411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ADBD35D5-AEAE-9DCB-F6C2-82D76E6E2822}"/>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DEFC8CBE-4ECE-2022-8576-2A54CFBB3D4B}"/>
              </a:ext>
            </a:extLst>
          </p:cNvPr>
          <p:cNvSpPr txBox="1"/>
          <p:nvPr/>
        </p:nvSpPr>
        <p:spPr>
          <a:xfrm>
            <a:off x="523359" y="441532"/>
            <a:ext cx="7893992" cy="523220"/>
          </a:xfrm>
          <a:prstGeom prst="rect">
            <a:avLst/>
          </a:prstGeom>
          <a:noFill/>
        </p:spPr>
        <p:txBody>
          <a:bodyPr wrap="square" rtlCol="0">
            <a:spAutoFit/>
          </a:bodyPr>
          <a:lstStyle/>
          <a:p>
            <a:r>
              <a:rPr lang="nl-NL" sz="2800" b="1">
                <a:solidFill>
                  <a:srgbClr val="E1E375"/>
                </a:solidFill>
                <a:latin typeface="AkkuratStd" panose="020B0504020101020102" pitchFamily="34" charset="77"/>
              </a:rPr>
              <a:t>Werkblad</a:t>
            </a:r>
            <a:endParaRPr lang="nl-NL" sz="2800" b="1" i="1">
              <a:solidFill>
                <a:srgbClr val="E1E375"/>
              </a:solidFill>
              <a:latin typeface="AkkuratStd" panose="020B0504020101020102" pitchFamily="34" charset="77"/>
            </a:endParaRPr>
          </a:p>
        </p:txBody>
      </p:sp>
      <p:pic>
        <p:nvPicPr>
          <p:cNvPr id="2" name="Afbeelding 1">
            <a:extLst>
              <a:ext uri="{FF2B5EF4-FFF2-40B4-BE49-F238E27FC236}">
                <a16:creationId xmlns:a16="http://schemas.microsoft.com/office/drawing/2014/main" id="{E139F7B3-D18F-FECD-3955-384D1F09408A}"/>
              </a:ext>
            </a:extLst>
          </p:cNvPr>
          <p:cNvPicPr>
            <a:picLocks noChangeAspect="1"/>
          </p:cNvPicPr>
          <p:nvPr/>
        </p:nvPicPr>
        <p:blipFill>
          <a:blip r:embed="rId3"/>
          <a:stretch>
            <a:fillRect/>
          </a:stretch>
        </p:blipFill>
        <p:spPr>
          <a:xfrm>
            <a:off x="4137361" y="873027"/>
            <a:ext cx="3917277" cy="5543441"/>
          </a:xfrm>
          <a:prstGeom prst="rect">
            <a:avLst/>
          </a:prstGeom>
          <a:effectLst>
            <a:outerShdw blurRad="50800" dist="50800" dir="5400000" algn="ctr" rotWithShape="0">
              <a:srgbClr val="000000">
                <a:alpha val="50000"/>
              </a:srgbClr>
            </a:outerShdw>
          </a:effectLst>
        </p:spPr>
      </p:pic>
      <p:pic>
        <p:nvPicPr>
          <p:cNvPr id="3" name="Afbeelding 2" descr="Afbeelding met Lettertype, Graphics, logo, schermopname&#10;&#10;Automatisch gegenereerde beschrijving">
            <a:extLst>
              <a:ext uri="{FF2B5EF4-FFF2-40B4-BE49-F238E27FC236}">
                <a16:creationId xmlns:a16="http://schemas.microsoft.com/office/drawing/2014/main" id="{F8D5E597-7FB8-5E60-4F95-E156C4FA9445}"/>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42913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03DAA267-F978-6D27-FB1B-910361F39324}"/>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6FF05D25-3D77-9D21-FFCE-7AFE36669594}"/>
              </a:ext>
            </a:extLst>
          </p:cNvPr>
          <p:cNvSpPr txBox="1"/>
          <p:nvPr/>
        </p:nvSpPr>
        <p:spPr>
          <a:xfrm>
            <a:off x="1687582" y="4803443"/>
            <a:ext cx="9128463" cy="1708160"/>
          </a:xfrm>
          <a:prstGeom prst="rect">
            <a:avLst/>
          </a:prstGeom>
          <a:noFill/>
        </p:spPr>
        <p:txBody>
          <a:bodyPr wrap="square" rtlCol="0">
            <a:spAutoFit/>
          </a:bodyPr>
          <a:lstStyle/>
          <a:p>
            <a:pPr>
              <a:spcBef>
                <a:spcPts val="120"/>
              </a:spcBef>
              <a:spcAft>
                <a:spcPts val="120"/>
              </a:spcAft>
            </a:pPr>
            <a:r>
              <a:rPr lang="nl-NL" sz="2800" b="1" kern="10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i="1">
                <a:latin typeface="AkkuratStd" panose="020B0504020101020102" pitchFamily="34" charset="77"/>
                <a:ea typeface="Aptos" panose="020B0004020202020204" pitchFamily="34" charset="0"/>
                <a:cs typeface="Times New Roman" panose="02020603050405020304" pitchFamily="18" charset="0"/>
              </a:rPr>
              <a:t>(met de groep) </a:t>
            </a:r>
            <a:r>
              <a:rPr lang="nl-NL" sz="2400">
                <a:effectLst/>
                <a:latin typeface="AkkuratStd Light" panose="020B0404020101020102" pitchFamily="34" charset="77"/>
                <a:ea typeface="Aptos" panose="020B0004020202020204" pitchFamily="34" charset="0"/>
                <a:cs typeface="Helvetica" pitchFamily="2" charset="0"/>
              </a:rPr>
              <a:t>Deel wat je hebt ontdekt in deze aanpa</a:t>
            </a:r>
            <a:r>
              <a:rPr lang="nl-NL" sz="2400">
                <a:latin typeface="AkkuratStd Light" panose="020B0404020101020102" pitchFamily="34" charset="77"/>
                <a:ea typeface="Aptos" panose="020B0004020202020204" pitchFamily="34" charset="0"/>
                <a:cs typeface="Helvetica" pitchFamily="2" charset="0"/>
              </a:rPr>
              <a:t>k. </a:t>
            </a:r>
            <a:endParaRPr lang="nl-NL" sz="2400">
              <a:effectLst/>
              <a:latin typeface="AkkuratStd Light" panose="020B0404020101020102" pitchFamily="34" charset="77"/>
              <a:ea typeface="Aptos" panose="020B0004020202020204" pitchFamily="34" charset="0"/>
              <a:cs typeface="Times New Roman" panose="02020603050405020304" pitchFamily="18" charset="0"/>
            </a:endParaRPr>
          </a:p>
          <a:p>
            <a:pPr>
              <a:spcBef>
                <a:spcPts val="120"/>
              </a:spcBef>
              <a:spcAft>
                <a:spcPts val="120"/>
              </a:spcAft>
            </a:pPr>
            <a:r>
              <a:rPr lang="nl-NL" sz="2400">
                <a:effectLst/>
                <a:latin typeface="AkkuratStd Light" panose="020B0404020101020102" pitchFamily="34" charset="77"/>
                <a:ea typeface="Aptos" panose="020B0004020202020204" pitchFamily="34" charset="0"/>
                <a:cs typeface="Times New Roman" panose="02020603050405020304" pitchFamily="18" charset="0"/>
              </a:rPr>
              <a:t> </a:t>
            </a:r>
          </a:p>
          <a:p>
            <a:pPr>
              <a:spcBef>
                <a:spcPts val="120"/>
              </a:spcBef>
              <a:spcAft>
                <a:spcPts val="120"/>
              </a:spcAft>
            </a:pPr>
            <a:endParaRPr lang="nl-NL" sz="2400">
              <a:latin typeface="AkkuratStd Light" panose="020B0404020101020102" pitchFamily="34" charset="77"/>
            </a:endParaRPr>
          </a:p>
        </p:txBody>
      </p:sp>
      <p:cxnSp>
        <p:nvCxnSpPr>
          <p:cNvPr id="3" name="Rechte verbindingslijn 2">
            <a:extLst>
              <a:ext uri="{FF2B5EF4-FFF2-40B4-BE49-F238E27FC236}">
                <a16:creationId xmlns:a16="http://schemas.microsoft.com/office/drawing/2014/main" id="{15E500AC-7E4D-D2E0-7A89-E7602857AACE}"/>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0157547C-1E66-35CD-F92E-0B74628E34B7}"/>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6A3A7A6-2ABB-C4E1-4858-06085E25723B}"/>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3</a:t>
            </a:r>
          </a:p>
        </p:txBody>
      </p:sp>
      <p:sp>
        <p:nvSpPr>
          <p:cNvPr id="8" name="Tekstvak 7">
            <a:extLst>
              <a:ext uri="{FF2B5EF4-FFF2-40B4-BE49-F238E27FC236}">
                <a16:creationId xmlns:a16="http://schemas.microsoft.com/office/drawing/2014/main" id="{44981BF0-9047-4BAE-FA84-7F0FE86F5395}"/>
              </a:ext>
            </a:extLst>
          </p:cNvPr>
          <p:cNvSpPr txBox="1"/>
          <p:nvPr/>
        </p:nvSpPr>
        <p:spPr>
          <a:xfrm>
            <a:off x="1687582" y="431212"/>
            <a:ext cx="7893992" cy="1384995"/>
          </a:xfrm>
          <a:prstGeom prst="rect">
            <a:avLst/>
          </a:prstGeom>
          <a:noFill/>
        </p:spPr>
        <p:txBody>
          <a:bodyPr wrap="square" rtlCol="0">
            <a:spAutoFit/>
          </a:bodyPr>
          <a:lstStyle/>
          <a:p>
            <a:r>
              <a:rPr lang="nl-NL" sz="2800" b="1">
                <a:latin typeface="AkkuratStd" panose="020B0504020101020102" pitchFamily="34" charset="77"/>
              </a:rPr>
              <a:t>Verschillende zienswijzen benutten</a:t>
            </a:r>
          </a:p>
          <a:p>
            <a:r>
              <a:rPr lang="nl-NL" sz="2800">
                <a:latin typeface="AkkuratStd" panose="020B0504020101020102" pitchFamily="34" charset="77"/>
              </a:rPr>
              <a:t>Oefening</a:t>
            </a:r>
          </a:p>
          <a:p>
            <a:endParaRPr lang="nl-NL" sz="2800" b="1">
              <a:latin typeface="AkkuratStd" panose="020B0504020101020102"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14590F26-67B9-B2D5-0E36-43492FE29854}"/>
              </a:ext>
            </a:extLst>
          </p:cNvPr>
          <p:cNvPicPr>
            <a:picLocks noChangeAspect="1"/>
          </p:cNvPicPr>
          <p:nvPr/>
        </p:nvPicPr>
        <p:blipFill>
          <a:blip r:embed="rId3">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78596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E375"/>
        </a:solidFill>
        <a:effectLst/>
      </p:bgPr>
    </p:bg>
    <p:spTree>
      <p:nvGrpSpPr>
        <p:cNvPr id="1" name="">
          <a:extLst>
            <a:ext uri="{FF2B5EF4-FFF2-40B4-BE49-F238E27FC236}">
              <a16:creationId xmlns:a16="http://schemas.microsoft.com/office/drawing/2014/main" id="{DD3960FF-71A1-39B2-A175-968E985098F4}"/>
            </a:ext>
          </a:extLst>
        </p:cNvPr>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E81C3E75-8504-1948-FCE7-042C89B915F1}"/>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B7F857D0-93C7-38D1-1EF0-06B81E61F211}"/>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7D9861BE-30C0-0271-5A9F-CF4649FB1365}"/>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4</a:t>
            </a:r>
          </a:p>
        </p:txBody>
      </p:sp>
      <p:sp>
        <p:nvSpPr>
          <p:cNvPr id="8" name="Tekstvak 7">
            <a:extLst>
              <a:ext uri="{FF2B5EF4-FFF2-40B4-BE49-F238E27FC236}">
                <a16:creationId xmlns:a16="http://schemas.microsoft.com/office/drawing/2014/main" id="{0494072A-4929-A017-078B-210A49A9FCE9}"/>
              </a:ext>
            </a:extLst>
          </p:cNvPr>
          <p:cNvSpPr txBox="1"/>
          <p:nvPr/>
        </p:nvSpPr>
        <p:spPr>
          <a:xfrm>
            <a:off x="1726492" y="4151370"/>
            <a:ext cx="7893992" cy="1938992"/>
          </a:xfrm>
          <a:prstGeom prst="rect">
            <a:avLst/>
          </a:prstGeom>
          <a:noFill/>
        </p:spPr>
        <p:txBody>
          <a:bodyPr wrap="square" rtlCol="0">
            <a:spAutoFit/>
          </a:bodyPr>
          <a:lstStyle/>
          <a:p>
            <a:r>
              <a:rPr lang="nl-NL" sz="6000" b="1">
                <a:latin typeface="AkkuratStd" panose="020B0504020101020102" pitchFamily="34" charset="77"/>
              </a:rPr>
              <a:t>Kracht van twijfel en niet-weten</a:t>
            </a:r>
          </a:p>
        </p:txBody>
      </p:sp>
      <p:sp>
        <p:nvSpPr>
          <p:cNvPr id="2" name="Tekstvak 1">
            <a:extLst>
              <a:ext uri="{FF2B5EF4-FFF2-40B4-BE49-F238E27FC236}">
                <a16:creationId xmlns:a16="http://schemas.microsoft.com/office/drawing/2014/main" id="{E06DFA12-5E9D-3036-8B6F-86435A98AB9C}"/>
              </a:ext>
            </a:extLst>
          </p:cNvPr>
          <p:cNvSpPr txBox="1"/>
          <p:nvPr/>
        </p:nvSpPr>
        <p:spPr>
          <a:xfrm>
            <a:off x="2223969" y="684635"/>
            <a:ext cx="1157436" cy="461665"/>
          </a:xfrm>
          <a:prstGeom prst="rect">
            <a:avLst/>
          </a:prstGeom>
          <a:noFill/>
        </p:spPr>
        <p:txBody>
          <a:bodyPr wrap="square">
            <a:spAutoFit/>
          </a:bodyPr>
          <a:lstStyle/>
          <a:p>
            <a:r>
              <a:rPr lang="nl-NL" sz="2400" i="1">
                <a:solidFill>
                  <a:schemeClr val="bg1"/>
                </a:solidFill>
                <a:latin typeface="Akkurat LL Light" panose="020B0404010101010104" pitchFamily="34" charset="77"/>
                <a:cs typeface="Akkurat LL Light" panose="020B0404010101010104" pitchFamily="34" charset="77"/>
              </a:rPr>
              <a:t>35 min</a:t>
            </a:r>
          </a:p>
        </p:txBody>
      </p:sp>
      <p:pic>
        <p:nvPicPr>
          <p:cNvPr id="6" name="Afbeelding 5">
            <a:extLst>
              <a:ext uri="{FF2B5EF4-FFF2-40B4-BE49-F238E27FC236}">
                <a16:creationId xmlns:a16="http://schemas.microsoft.com/office/drawing/2014/main" id="{9D257444-1A75-99F6-A582-3847771699D9}"/>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1818758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DC13-EC49-0CC2-A190-9A06118BB2B1}"/>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067C86B-64EF-7FAC-DF27-5A8178BF14F7}"/>
              </a:ext>
            </a:extLst>
          </p:cNvPr>
          <p:cNvSpPr txBox="1"/>
          <p:nvPr/>
        </p:nvSpPr>
        <p:spPr>
          <a:xfrm>
            <a:off x="664563" y="542925"/>
            <a:ext cx="10742577" cy="5478423"/>
          </a:xfrm>
          <a:prstGeom prst="rect">
            <a:avLst/>
          </a:prstGeom>
          <a:noFill/>
        </p:spPr>
        <p:txBody>
          <a:bodyPr wrap="square" rtlCol="0">
            <a:spAutoFit/>
          </a:bodyPr>
          <a:lstStyle/>
          <a:p>
            <a:pPr algn="ctr"/>
            <a:r>
              <a:rPr lang="nl-NL" sz="7000" b="1">
                <a:solidFill>
                  <a:srgbClr val="E1E375"/>
                </a:solidFill>
                <a:latin typeface="AkkuratStd" panose="020B0504020101020102" pitchFamily="34" charset="77"/>
              </a:rPr>
              <a:t>''Je moet kunnen sparren </a:t>
            </a:r>
          </a:p>
          <a:p>
            <a:pPr algn="ctr"/>
            <a:r>
              <a:rPr lang="nl-NL" sz="7000" b="1">
                <a:solidFill>
                  <a:srgbClr val="E1E375"/>
                </a:solidFill>
                <a:latin typeface="AkkuratStd" panose="020B0504020101020102" pitchFamily="34" charset="77"/>
              </a:rPr>
              <a:t>met andere mensen. </a:t>
            </a:r>
          </a:p>
          <a:p>
            <a:pPr algn="ctr"/>
            <a:r>
              <a:rPr lang="nl-NL" sz="7000" b="1">
                <a:solidFill>
                  <a:srgbClr val="E1E375"/>
                </a:solidFill>
                <a:latin typeface="AkkuratStd" panose="020B0504020101020102" pitchFamily="34" charset="77"/>
              </a:rPr>
              <a:t>Dit werk is gewoon te </a:t>
            </a:r>
          </a:p>
          <a:p>
            <a:pPr algn="ctr"/>
            <a:r>
              <a:rPr lang="nl-NL" sz="7000" b="1">
                <a:solidFill>
                  <a:srgbClr val="E1E375"/>
                </a:solidFill>
                <a:latin typeface="AkkuratStd" panose="020B0504020101020102" pitchFamily="34" charset="77"/>
              </a:rPr>
              <a:t>ingewikkeld om alleen </a:t>
            </a:r>
          </a:p>
          <a:p>
            <a:pPr algn="ctr"/>
            <a:r>
              <a:rPr lang="nl-NL" sz="7000" b="1">
                <a:solidFill>
                  <a:srgbClr val="E1E375"/>
                </a:solidFill>
                <a:latin typeface="AkkuratStd" panose="020B0504020101020102" pitchFamily="34" charset="77"/>
              </a:rPr>
              <a:t>te doen, voor iedereen.’’</a:t>
            </a:r>
          </a:p>
        </p:txBody>
      </p:sp>
    </p:spTree>
    <p:extLst>
      <p:ext uri="{BB962C8B-B14F-4D97-AF65-F5344CB8AC3E}">
        <p14:creationId xmlns:p14="http://schemas.microsoft.com/office/powerpoint/2010/main" val="490796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6AB7EFA6-1220-9C4E-F857-8BD0997F6908}"/>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72590837-6B14-22A7-1D5C-F0F3601410C3}"/>
              </a:ext>
            </a:extLst>
          </p:cNvPr>
          <p:cNvSpPr txBox="1"/>
          <p:nvPr/>
        </p:nvSpPr>
        <p:spPr>
          <a:xfrm>
            <a:off x="1687582" y="4614910"/>
            <a:ext cx="9128463" cy="1287532"/>
          </a:xfrm>
          <a:prstGeom prst="rect">
            <a:avLst/>
          </a:prstGeom>
          <a:noFill/>
        </p:spPr>
        <p:txBody>
          <a:bodyPr wrap="square" rtlCol="0">
            <a:spAutoFit/>
          </a:bodyPr>
          <a:lstStyle/>
          <a:p>
            <a:pPr>
              <a:spcBef>
                <a:spcPts val="120"/>
              </a:spcBef>
              <a:spcAft>
                <a:spcPts val="120"/>
              </a:spcAft>
            </a:pPr>
            <a:r>
              <a:rPr lang="nl-NL" sz="2800" b="1" kern="100">
                <a:effectLst/>
                <a:latin typeface="AkkuratStd" panose="020B0504020101020102" pitchFamily="34" charset="77"/>
                <a:ea typeface="Aptos" panose="020B0004020202020204" pitchFamily="34" charset="0"/>
                <a:cs typeface="Times New Roman" panose="02020603050405020304" pitchFamily="18" charset="0"/>
              </a:rPr>
              <a:t>Bekijk het fragment</a:t>
            </a:r>
          </a:p>
          <a:p>
            <a:pPr>
              <a:spcBef>
                <a:spcPts val="120"/>
              </a:spcBef>
              <a:spcAft>
                <a:spcPts val="120"/>
              </a:spcAft>
            </a:pPr>
            <a:r>
              <a:rPr lang="nl-NL" sz="2400">
                <a:latin typeface="AkkuratStd Light" panose="020B0404020101020102" pitchFamily="34" charset="77"/>
                <a:cs typeface="Akkurat LL Light" panose="020B0404010101010104" pitchFamily="34" charset="77"/>
              </a:rPr>
              <a:t>Nicoline den Ouden van het Ondersteuningsteam uithuisplaatsingen toeslagenaffaire vertelt over het nut van twijfel.</a:t>
            </a:r>
          </a:p>
        </p:txBody>
      </p:sp>
      <p:cxnSp>
        <p:nvCxnSpPr>
          <p:cNvPr id="3" name="Rechte verbindingslijn 2">
            <a:extLst>
              <a:ext uri="{FF2B5EF4-FFF2-40B4-BE49-F238E27FC236}">
                <a16:creationId xmlns:a16="http://schemas.microsoft.com/office/drawing/2014/main" id="{AC8D8DA3-65C7-FADD-363E-9C96753109C4}"/>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7B601A91-0722-6D4E-61B1-751140A35BDD}"/>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00AFB496-9183-BFEF-705B-FD38D96A7C99}"/>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4</a:t>
            </a:r>
          </a:p>
        </p:txBody>
      </p:sp>
      <p:sp>
        <p:nvSpPr>
          <p:cNvPr id="8" name="Tekstvak 7">
            <a:extLst>
              <a:ext uri="{FF2B5EF4-FFF2-40B4-BE49-F238E27FC236}">
                <a16:creationId xmlns:a16="http://schemas.microsoft.com/office/drawing/2014/main" id="{B2583084-7EA0-5993-3017-1E2698F51F2C}"/>
              </a:ext>
            </a:extLst>
          </p:cNvPr>
          <p:cNvSpPr txBox="1"/>
          <p:nvPr/>
        </p:nvSpPr>
        <p:spPr>
          <a:xfrm>
            <a:off x="1687582" y="431212"/>
            <a:ext cx="7893992" cy="1384995"/>
          </a:xfrm>
          <a:prstGeom prst="rect">
            <a:avLst/>
          </a:prstGeom>
          <a:noFill/>
        </p:spPr>
        <p:txBody>
          <a:bodyPr wrap="square" rtlCol="0">
            <a:spAutoFit/>
          </a:bodyPr>
          <a:lstStyle/>
          <a:p>
            <a:r>
              <a:rPr lang="nl-NL" sz="2800" b="1" dirty="0">
                <a:latin typeface="AkkuratStd" panose="020B0504020101020102" pitchFamily="34" charset="77"/>
              </a:rPr>
              <a:t>Kracht van twijfel en niet-weten</a:t>
            </a:r>
          </a:p>
          <a:p>
            <a:r>
              <a:rPr lang="nl-NL" sz="2800" dirty="0">
                <a:latin typeface="AkkuratStd" panose="020B0504020101020102" pitchFamily="34" charset="77"/>
              </a:rPr>
              <a:t>Bekijk het fragment</a:t>
            </a:r>
          </a:p>
          <a:p>
            <a:endParaRPr lang="nl-NL" sz="2800" b="1" dirty="0">
              <a:latin typeface="AkkuratStd" panose="020B0504020101020102" pitchFamily="34" charset="77"/>
            </a:endParaRPr>
          </a:p>
        </p:txBody>
      </p:sp>
      <p:pic>
        <p:nvPicPr>
          <p:cNvPr id="9" name="Onlinemedia 8" descr="Nicoline den Ouden">
            <a:hlinkClick r:id="" action="ppaction://media"/>
            <a:extLst>
              <a:ext uri="{FF2B5EF4-FFF2-40B4-BE49-F238E27FC236}">
                <a16:creationId xmlns:a16="http://schemas.microsoft.com/office/drawing/2014/main" id="{044C6EFB-0083-FEC2-3918-3403E58C1A42}"/>
              </a:ext>
            </a:extLst>
          </p:cNvPr>
          <p:cNvPicPr>
            <a:picLocks noRot="1" noChangeAspect="1"/>
          </p:cNvPicPr>
          <p:nvPr>
            <a:videoFile r:link="rId1"/>
          </p:nvPr>
        </p:nvPicPr>
        <p:blipFill>
          <a:blip r:embed="rId4"/>
          <a:stretch>
            <a:fillRect/>
          </a:stretch>
        </p:blipFill>
        <p:spPr>
          <a:xfrm>
            <a:off x="1778280" y="1509214"/>
            <a:ext cx="5005287" cy="2827987"/>
          </a:xfrm>
          <a:prstGeom prst="rect">
            <a:avLst/>
          </a:prstGeom>
        </p:spPr>
      </p:pic>
      <p:pic>
        <p:nvPicPr>
          <p:cNvPr id="2" name="Afbeelding 1" descr="Afbeelding met Lettertype, Graphics, logo, schermopname&#10;&#10;Automatisch gegenereerde beschrijving">
            <a:extLst>
              <a:ext uri="{FF2B5EF4-FFF2-40B4-BE49-F238E27FC236}">
                <a16:creationId xmlns:a16="http://schemas.microsoft.com/office/drawing/2014/main" id="{082DF295-EB30-C787-0BCC-AE61A5417B6E}"/>
              </a:ext>
            </a:extLst>
          </p:cNvPr>
          <p:cNvPicPr>
            <a:picLocks noChangeAspect="1"/>
          </p:cNvPicPr>
          <p:nvPr/>
        </p:nvPicPr>
        <p:blipFill>
          <a:blip r:embed="rId5">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776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5F0236DB-9B24-3486-6548-7C48CBACED0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AB2C43A-9CAF-0A45-0EC8-38E5AC06976C}"/>
              </a:ext>
            </a:extLst>
          </p:cNvPr>
          <p:cNvSpPr txBox="1"/>
          <p:nvPr/>
        </p:nvSpPr>
        <p:spPr>
          <a:xfrm>
            <a:off x="1315456" y="2935847"/>
            <a:ext cx="10555698" cy="2062103"/>
          </a:xfrm>
          <a:prstGeom prst="rect">
            <a:avLst/>
          </a:prstGeom>
          <a:noFill/>
        </p:spPr>
        <p:txBody>
          <a:bodyPr wrap="square" rtlCol="0">
            <a:spAutoFit/>
          </a:bodyPr>
          <a:lstStyle/>
          <a:p>
            <a:r>
              <a:rPr lang="nl-NL" sz="2800" b="1" dirty="0">
                <a:effectLst/>
                <a:latin typeface="AkkuratStd" panose="020B0504020101020102" pitchFamily="34" charset="77"/>
                <a:ea typeface="Aptos" panose="020B0004020202020204" pitchFamily="34" charset="0"/>
                <a:cs typeface="Times New Roman" panose="02020603050405020304" pitchFamily="18" charset="0"/>
              </a:rPr>
              <a:t>Onderzoek hoe </a:t>
            </a:r>
            <a:r>
              <a:rPr lang="nl-NL" sz="2800" b="1" dirty="0">
                <a:latin typeface="AkkuratStd" panose="020B0504020101020102" pitchFamily="34" charset="77"/>
                <a:ea typeface="Aptos" panose="020B0004020202020204" pitchFamily="34" charset="0"/>
                <a:cs typeface="Times New Roman" panose="02020603050405020304" pitchFamily="18" charset="0"/>
              </a:rPr>
              <a:t>twijfel of niet-weten er voor jou uitziet</a:t>
            </a:r>
            <a:endParaRPr lang="nl-NL" sz="2800" b="1" dirty="0">
              <a:effectLst/>
              <a:latin typeface="AkkuratStd" panose="020B0504020101020102" pitchFamily="34" charset="77"/>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nl-NL" sz="2400" dirty="0">
                <a:latin typeface="AkkuratStd Light" panose="020B0404020101020102" pitchFamily="34" charset="77"/>
                <a:sym typeface="Wingdings" pitchFamily="2" charset="2"/>
              </a:rPr>
              <a:t>Wat gebeurt er bij jou als jij twijfelt of niet-weet? </a:t>
            </a:r>
          </a:p>
          <a:p>
            <a:pPr marL="342900" indent="-342900">
              <a:buFont typeface="Arial" panose="020B0604020202020204" pitchFamily="34" charset="0"/>
              <a:buChar char="•"/>
            </a:pPr>
            <a:r>
              <a:rPr lang="nl-NL" sz="2400" dirty="0">
                <a:latin typeface="AkkuratStd Light" panose="020B0404020101020102" pitchFamily="34" charset="77"/>
                <a:sym typeface="Wingdings" pitchFamily="2" charset="2"/>
              </a:rPr>
              <a:t>Wat kan een collega merken aan jou als jij twijfelt of niet-weet?</a:t>
            </a:r>
          </a:p>
          <a:p>
            <a:pPr marL="342900" indent="-342900">
              <a:buFont typeface="Arial" panose="020B0604020202020204" pitchFamily="34" charset="0"/>
              <a:buChar char="•"/>
            </a:pPr>
            <a:r>
              <a:rPr lang="nl-NL" sz="2400" dirty="0">
                <a:latin typeface="AkkuratStd Light" panose="020B0404020101020102" pitchFamily="34" charset="77"/>
                <a:sym typeface="Wingdings" pitchFamily="2" charset="2"/>
              </a:rPr>
              <a:t>Wat kan het opleveren om te twijfelen of niet te weten?</a:t>
            </a:r>
          </a:p>
          <a:p>
            <a:endParaRPr lang="nl-NL" sz="2800" b="1" dirty="0">
              <a:effectLst/>
              <a:latin typeface="AkkuratStd" panose="020B0504020101020102" pitchFamily="34" charset="77"/>
              <a:ea typeface="Aptos" panose="020B0004020202020204" pitchFamily="34" charset="0"/>
              <a:cs typeface="Times New Roman" panose="02020603050405020304" pitchFamily="18" charset="0"/>
            </a:endParaRPr>
          </a:p>
        </p:txBody>
      </p:sp>
      <p:cxnSp>
        <p:nvCxnSpPr>
          <p:cNvPr id="3" name="Rechte verbindingslijn 2">
            <a:extLst>
              <a:ext uri="{FF2B5EF4-FFF2-40B4-BE49-F238E27FC236}">
                <a16:creationId xmlns:a16="http://schemas.microsoft.com/office/drawing/2014/main" id="{3C626486-904E-E174-2C61-E98B09623EF7}"/>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6E195795-F8FE-A340-CDD2-23F1051235C3}"/>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53CFCA71-6D4A-DE0A-E6EE-3C560AC3AFA7}"/>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4</a:t>
            </a:r>
          </a:p>
        </p:txBody>
      </p:sp>
      <p:sp>
        <p:nvSpPr>
          <p:cNvPr id="8" name="Tekstvak 7">
            <a:extLst>
              <a:ext uri="{FF2B5EF4-FFF2-40B4-BE49-F238E27FC236}">
                <a16:creationId xmlns:a16="http://schemas.microsoft.com/office/drawing/2014/main" id="{6AFF37A9-619D-36FD-797F-9BB949E71E3E}"/>
              </a:ext>
            </a:extLst>
          </p:cNvPr>
          <p:cNvSpPr txBox="1"/>
          <p:nvPr/>
        </p:nvSpPr>
        <p:spPr>
          <a:xfrm>
            <a:off x="1687582" y="431212"/>
            <a:ext cx="7893992" cy="1384995"/>
          </a:xfrm>
          <a:prstGeom prst="rect">
            <a:avLst/>
          </a:prstGeom>
          <a:noFill/>
        </p:spPr>
        <p:txBody>
          <a:bodyPr wrap="square" rtlCol="0">
            <a:spAutoFit/>
          </a:bodyPr>
          <a:lstStyle/>
          <a:p>
            <a:r>
              <a:rPr lang="nl-NL" sz="2800" b="1">
                <a:latin typeface="AkkuratStd" panose="020B0504020101020102" pitchFamily="34" charset="77"/>
              </a:rPr>
              <a:t>Kracht van twijfel en niet-weten</a:t>
            </a:r>
          </a:p>
          <a:p>
            <a:r>
              <a:rPr lang="nl-NL" sz="2800">
                <a:latin typeface="AkkuratStd" panose="020B0504020101020102" pitchFamily="34" charset="77"/>
              </a:rPr>
              <a:t>Bespreken  </a:t>
            </a:r>
          </a:p>
          <a:p>
            <a:endParaRPr lang="nl-NL" sz="2800" b="1">
              <a:latin typeface="AkkuratStd" panose="020B0504020101020102" pitchFamily="34" charset="77"/>
            </a:endParaRPr>
          </a:p>
        </p:txBody>
      </p:sp>
      <p:pic>
        <p:nvPicPr>
          <p:cNvPr id="2" name="Afbeelding 1">
            <a:extLst>
              <a:ext uri="{FF2B5EF4-FFF2-40B4-BE49-F238E27FC236}">
                <a16:creationId xmlns:a16="http://schemas.microsoft.com/office/drawing/2014/main" id="{A2FCB4C6-7F0C-3B6C-9F65-F1E8CDBBBF93}"/>
              </a:ext>
            </a:extLst>
          </p:cNvPr>
          <p:cNvPicPr>
            <a:picLocks noChangeAspect="1"/>
          </p:cNvPicPr>
          <p:nvPr/>
        </p:nvPicPr>
        <p:blipFill>
          <a:blip r:embed="rId3"/>
          <a:stretch>
            <a:fillRect/>
          </a:stretch>
        </p:blipFill>
        <p:spPr>
          <a:xfrm>
            <a:off x="10981327" y="482520"/>
            <a:ext cx="749300" cy="850900"/>
          </a:xfrm>
          <a:prstGeom prst="rect">
            <a:avLst/>
          </a:prstGeom>
        </p:spPr>
      </p:pic>
      <p:pic>
        <p:nvPicPr>
          <p:cNvPr id="4" name="Afbeelding 3" descr="Afbeelding met Lettertype, Graphics, logo, schermopname&#10;&#10;Automatisch gegenereerde beschrijving">
            <a:extLst>
              <a:ext uri="{FF2B5EF4-FFF2-40B4-BE49-F238E27FC236}">
                <a16:creationId xmlns:a16="http://schemas.microsoft.com/office/drawing/2014/main" id="{24ADC53F-4F38-7013-588C-B481D59C2B5F}"/>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091744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1E375"/>
        </a:solidFill>
        <a:effectLst/>
      </p:bgPr>
    </p:bg>
    <p:spTree>
      <p:nvGrpSpPr>
        <p:cNvPr id="1" name="">
          <a:extLst>
            <a:ext uri="{FF2B5EF4-FFF2-40B4-BE49-F238E27FC236}">
              <a16:creationId xmlns:a16="http://schemas.microsoft.com/office/drawing/2014/main" id="{DF8523C3-00C8-03A2-6385-D83EA8E054FA}"/>
            </a:ext>
          </a:extLst>
        </p:cNvPr>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D5F4BA98-AA43-1187-D374-A4BFCC2049B5}"/>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CB7F99ED-5B24-6A94-6FB1-DE79EFD984FF}"/>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A2B8A020-0C63-3ADC-5DBE-58AFF8A086C2}"/>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5</a:t>
            </a:r>
          </a:p>
        </p:txBody>
      </p:sp>
      <p:sp>
        <p:nvSpPr>
          <p:cNvPr id="8" name="Tekstvak 7">
            <a:extLst>
              <a:ext uri="{FF2B5EF4-FFF2-40B4-BE49-F238E27FC236}">
                <a16:creationId xmlns:a16="http://schemas.microsoft.com/office/drawing/2014/main" id="{2363DB22-DBD5-5847-335D-EB5402BDD182}"/>
              </a:ext>
            </a:extLst>
          </p:cNvPr>
          <p:cNvSpPr txBox="1"/>
          <p:nvPr/>
        </p:nvSpPr>
        <p:spPr>
          <a:xfrm>
            <a:off x="1726492" y="4151370"/>
            <a:ext cx="7893992" cy="1938992"/>
          </a:xfrm>
          <a:prstGeom prst="rect">
            <a:avLst/>
          </a:prstGeom>
          <a:noFill/>
        </p:spPr>
        <p:txBody>
          <a:bodyPr wrap="square" rtlCol="0">
            <a:spAutoFit/>
          </a:bodyPr>
          <a:lstStyle/>
          <a:p>
            <a:r>
              <a:rPr lang="nl-NL" sz="6000" b="1">
                <a:latin typeface="AkkuratStd" panose="020B0504020101020102" pitchFamily="34" charset="77"/>
              </a:rPr>
              <a:t>Plan van aanpak</a:t>
            </a:r>
          </a:p>
          <a:p>
            <a:r>
              <a:rPr lang="nl-NL" sz="6000" b="1">
                <a:latin typeface="AkkuratStd" panose="020B0504020101020102" pitchFamily="34" charset="77"/>
              </a:rPr>
              <a:t>voor het team</a:t>
            </a:r>
          </a:p>
        </p:txBody>
      </p:sp>
      <p:sp>
        <p:nvSpPr>
          <p:cNvPr id="2" name="Tekstvak 1">
            <a:extLst>
              <a:ext uri="{FF2B5EF4-FFF2-40B4-BE49-F238E27FC236}">
                <a16:creationId xmlns:a16="http://schemas.microsoft.com/office/drawing/2014/main" id="{9D4CB162-C6C4-1973-E123-8AE2B13FE6FE}"/>
              </a:ext>
            </a:extLst>
          </p:cNvPr>
          <p:cNvSpPr txBox="1"/>
          <p:nvPr/>
        </p:nvSpPr>
        <p:spPr>
          <a:xfrm>
            <a:off x="2223969" y="684635"/>
            <a:ext cx="1157436" cy="461665"/>
          </a:xfrm>
          <a:prstGeom prst="rect">
            <a:avLst/>
          </a:prstGeom>
          <a:noFill/>
        </p:spPr>
        <p:txBody>
          <a:bodyPr wrap="square">
            <a:spAutoFit/>
          </a:bodyPr>
          <a:lstStyle/>
          <a:p>
            <a:r>
              <a:rPr lang="nl-NL" sz="2400" i="1">
                <a:solidFill>
                  <a:schemeClr val="bg1"/>
                </a:solidFill>
                <a:latin typeface="Akkurat LL Light" panose="020B0404010101010104" pitchFamily="34" charset="77"/>
                <a:cs typeface="Akkurat LL Light" panose="020B0404010101010104" pitchFamily="34" charset="77"/>
              </a:rPr>
              <a:t>30 min</a:t>
            </a:r>
          </a:p>
        </p:txBody>
      </p:sp>
      <p:pic>
        <p:nvPicPr>
          <p:cNvPr id="6" name="Afbeelding 5">
            <a:extLst>
              <a:ext uri="{FF2B5EF4-FFF2-40B4-BE49-F238E27FC236}">
                <a16:creationId xmlns:a16="http://schemas.microsoft.com/office/drawing/2014/main" id="{6248A3C2-2B4D-5320-E4EC-68CBAA15D2D8}"/>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4191092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FB60AA70-43F6-C8E6-933A-04DADE107FE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C1C70CB6-8EB1-4E0F-A88D-BBC01CB5C41F}"/>
              </a:ext>
            </a:extLst>
          </p:cNvPr>
          <p:cNvSpPr txBox="1"/>
          <p:nvPr/>
        </p:nvSpPr>
        <p:spPr>
          <a:xfrm>
            <a:off x="1687582" y="610502"/>
            <a:ext cx="7893992" cy="523220"/>
          </a:xfrm>
          <a:prstGeom prst="rect">
            <a:avLst/>
          </a:prstGeom>
          <a:noFill/>
        </p:spPr>
        <p:txBody>
          <a:bodyPr wrap="square" rtlCol="0">
            <a:spAutoFit/>
          </a:bodyPr>
          <a:lstStyle/>
          <a:p>
            <a:r>
              <a:rPr lang="nl-NL" sz="2800" b="1">
                <a:latin typeface="AkkuratStd" panose="020B0504020101020102" pitchFamily="34" charset="77"/>
              </a:rPr>
              <a:t>Plan van aanpak voor het team</a:t>
            </a:r>
          </a:p>
        </p:txBody>
      </p:sp>
      <p:cxnSp>
        <p:nvCxnSpPr>
          <p:cNvPr id="3" name="Rechte verbindingslijn 2">
            <a:extLst>
              <a:ext uri="{FF2B5EF4-FFF2-40B4-BE49-F238E27FC236}">
                <a16:creationId xmlns:a16="http://schemas.microsoft.com/office/drawing/2014/main" id="{7A5EE84E-4D18-8AAA-E7D7-002C2EBE2760}"/>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5DE2548D-2098-1DDD-64B9-267E2381ABB0}"/>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070D9A74-3E1E-8F1E-C251-ED87B74B3427}"/>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5</a:t>
            </a:r>
          </a:p>
        </p:txBody>
      </p:sp>
      <p:sp>
        <p:nvSpPr>
          <p:cNvPr id="6" name="Tekstvak 5">
            <a:extLst>
              <a:ext uri="{FF2B5EF4-FFF2-40B4-BE49-F238E27FC236}">
                <a16:creationId xmlns:a16="http://schemas.microsoft.com/office/drawing/2014/main" id="{F2FB95C6-CB00-F307-EA09-37E6B196A837}"/>
              </a:ext>
            </a:extLst>
          </p:cNvPr>
          <p:cNvSpPr txBox="1"/>
          <p:nvPr/>
        </p:nvSpPr>
        <p:spPr>
          <a:xfrm>
            <a:off x="1687582" y="1961579"/>
            <a:ext cx="9257176" cy="3108543"/>
          </a:xfrm>
          <a:prstGeom prst="rect">
            <a:avLst/>
          </a:prstGeom>
          <a:noFill/>
        </p:spPr>
        <p:txBody>
          <a:bodyPr wrap="square" rtlCol="0">
            <a:spAutoFit/>
          </a:bodyPr>
          <a:lstStyle/>
          <a:p>
            <a:r>
              <a:rPr lang="nl-NL" sz="2800" dirty="0">
                <a:effectLst/>
                <a:latin typeface="AkkuratStd" panose="020B0504020101020102" pitchFamily="34" charset="77"/>
                <a:ea typeface="Aptos" panose="020B0004020202020204" pitchFamily="34" charset="0"/>
                <a:cs typeface="Times New Roman" panose="02020603050405020304" pitchFamily="18" charset="0"/>
              </a:rPr>
              <a:t>Iedereen krijgt een vragenlijst: vul deze </a:t>
            </a:r>
            <a:r>
              <a:rPr lang="nl-NL" sz="2800" u="sng" dirty="0">
                <a:effectLst/>
                <a:latin typeface="AkkuratStd" panose="020B0504020101020102" pitchFamily="34" charset="77"/>
                <a:ea typeface="Aptos" panose="020B0004020202020204" pitchFamily="34" charset="0"/>
                <a:cs typeface="Times New Roman" panose="02020603050405020304" pitchFamily="18" charset="0"/>
              </a:rPr>
              <a:t>individueel</a:t>
            </a:r>
            <a:r>
              <a:rPr lang="nl-NL" sz="2800" dirty="0">
                <a:effectLst/>
                <a:latin typeface="AkkuratStd" panose="020B0504020101020102" pitchFamily="34" charset="77"/>
                <a:ea typeface="Aptos" panose="020B0004020202020204" pitchFamily="34" charset="0"/>
                <a:cs typeface="Times New Roman" panose="02020603050405020304" pitchFamily="18" charset="0"/>
              </a:rPr>
              <a:t> in!</a:t>
            </a:r>
          </a:p>
          <a:p>
            <a:endParaRPr lang="nl-NL" sz="2800" b="1" dirty="0">
              <a:effectLst/>
              <a:latin typeface="AkkuratStd" panose="020B0504020101020102" pitchFamily="34" charset="77"/>
              <a:ea typeface="Aptos" panose="020B0004020202020204" pitchFamily="34" charset="0"/>
              <a:cs typeface="Times New Roman" panose="02020603050405020304" pitchFamily="18" charset="0"/>
            </a:endParaRPr>
          </a:p>
          <a:p>
            <a:endParaRPr lang="nl-NL" sz="2800" b="1" dirty="0">
              <a:effectLst/>
              <a:latin typeface="AkkuratStd" panose="020B0504020101020102" pitchFamily="34" charset="77"/>
              <a:ea typeface="Aptos" panose="020B0004020202020204" pitchFamily="34" charset="0"/>
              <a:cs typeface="Times New Roman" panose="02020603050405020304" pitchFamily="18" charset="0"/>
            </a:endParaRPr>
          </a:p>
          <a:p>
            <a:r>
              <a:rPr lang="nl-NL" sz="2800" dirty="0">
                <a:latin typeface="AkkuratStd" panose="020B0504020101020102" pitchFamily="34" charset="77"/>
                <a:ea typeface="Aptos" panose="020B0004020202020204" pitchFamily="34" charset="0"/>
                <a:cs typeface="Times New Roman" panose="02020603050405020304" pitchFamily="18" charset="0"/>
              </a:rPr>
              <a:t>Geef de vragenlijst aan de facilitator en neem een korte pauze.</a:t>
            </a:r>
            <a:endParaRPr lang="nl-NL" sz="2800" dirty="0">
              <a:effectLst/>
              <a:latin typeface="AkkuratStd" panose="020B0504020101020102" pitchFamily="34" charset="77"/>
              <a:ea typeface="Aptos" panose="020B0004020202020204" pitchFamily="34" charset="0"/>
              <a:cs typeface="Times New Roman" panose="02020603050405020304" pitchFamily="18" charset="0"/>
            </a:endParaRPr>
          </a:p>
          <a:p>
            <a:endParaRPr lang="nl-NL" sz="2800" b="1" dirty="0">
              <a:latin typeface="AkkuratStd" panose="020B0504020101020102" pitchFamily="34" charset="77"/>
              <a:ea typeface="Aptos" panose="020B0004020202020204" pitchFamily="34" charset="0"/>
              <a:cs typeface="Times New Roman" panose="02020603050405020304" pitchFamily="18" charset="0"/>
            </a:endParaRPr>
          </a:p>
          <a:p>
            <a:endParaRPr lang="nl-NL" sz="2800" b="1" dirty="0">
              <a:effectLst/>
              <a:latin typeface="AkkuratStd" panose="020B0504020101020102" pitchFamily="34" charset="77"/>
              <a:ea typeface="Aptos" panose="020B0004020202020204" pitchFamily="34" charset="0"/>
              <a:cs typeface="Times New Roman" panose="02020603050405020304" pitchFamily="18" charset="0"/>
            </a:endParaRPr>
          </a:p>
          <a:p>
            <a:r>
              <a:rPr lang="nl-NL" sz="2800" dirty="0">
                <a:latin typeface="AkkuratStd" panose="020B0504020101020102" pitchFamily="34" charset="77"/>
                <a:ea typeface="Aptos" panose="020B0004020202020204" pitchFamily="34" charset="0"/>
                <a:cs typeface="Times New Roman" panose="02020603050405020304" pitchFamily="18" charset="0"/>
              </a:rPr>
              <a:t>Daarna bespreken jullie de uitkomsten</a:t>
            </a:r>
            <a:r>
              <a:rPr lang="nl-NL" sz="2800" b="1" dirty="0">
                <a:latin typeface="AkkuratStd" panose="020B0504020101020102" pitchFamily="34" charset="77"/>
                <a:ea typeface="Aptos" panose="020B0004020202020204" pitchFamily="34" charset="0"/>
                <a:cs typeface="Times New Roman" panose="02020603050405020304" pitchFamily="18" charset="0"/>
              </a:rPr>
              <a:t>.</a:t>
            </a:r>
            <a:endParaRPr lang="nl-NL" sz="2800" dirty="0">
              <a:latin typeface="AkkuratStd" panose="020B0504020101020102" pitchFamily="34" charset="77"/>
              <a:ea typeface="Aptos" panose="020B000402020202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CA9F74A2-151A-1DF8-6710-CF9129742FB2}"/>
              </a:ext>
            </a:extLst>
          </p:cNvPr>
          <p:cNvPicPr>
            <a:picLocks noChangeAspect="1"/>
          </p:cNvPicPr>
          <p:nvPr/>
        </p:nvPicPr>
        <p:blipFill>
          <a:blip r:embed="rId3"/>
          <a:stretch>
            <a:fillRect/>
          </a:stretch>
        </p:blipFill>
        <p:spPr>
          <a:xfrm>
            <a:off x="10981327" y="482520"/>
            <a:ext cx="749300" cy="850900"/>
          </a:xfrm>
          <a:prstGeom prst="rect">
            <a:avLst/>
          </a:prstGeom>
        </p:spPr>
      </p:pic>
      <p:pic>
        <p:nvPicPr>
          <p:cNvPr id="8" name="Afbeelding 7" descr="Afbeelding met Lettertype, Graphics, logo, schermopname&#10;&#10;Automatisch gegenereerde beschrijving">
            <a:extLst>
              <a:ext uri="{FF2B5EF4-FFF2-40B4-BE49-F238E27FC236}">
                <a16:creationId xmlns:a16="http://schemas.microsoft.com/office/drawing/2014/main" id="{49D657E7-8F5E-E997-0762-B8986B6F82F0}"/>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07331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87F33B60-57F3-8FBE-A348-11ADF74CE549}"/>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E9FB8A02-3F1F-A39A-BD14-75BCCD8260EE}"/>
              </a:ext>
            </a:extLst>
          </p:cNvPr>
          <p:cNvSpPr/>
          <p:nvPr/>
        </p:nvSpPr>
        <p:spPr>
          <a:xfrm>
            <a:off x="4090737" y="745958"/>
            <a:ext cx="3946358" cy="5670510"/>
          </a:xfrm>
          <a:prstGeom prst="rect">
            <a:avLst/>
          </a:prstGeom>
          <a:solidFill>
            <a:schemeClr val="bg1"/>
          </a:solidFill>
          <a:ln>
            <a:noFill/>
          </a:ln>
          <a:effectLst>
            <a:outerShdw blurRad="50800" dist="50800" dir="5400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39CF112C-B123-442B-6975-E4C316DBD7DC}"/>
              </a:ext>
            </a:extLst>
          </p:cNvPr>
          <p:cNvPicPr>
            <a:picLocks noChangeAspect="1"/>
          </p:cNvPicPr>
          <p:nvPr/>
        </p:nvPicPr>
        <p:blipFill>
          <a:blip r:embed="rId3"/>
          <a:stretch>
            <a:fillRect/>
          </a:stretch>
        </p:blipFill>
        <p:spPr>
          <a:xfrm>
            <a:off x="4114904" y="809468"/>
            <a:ext cx="3962191" cy="5607000"/>
          </a:xfrm>
          <a:prstGeom prst="rect">
            <a:avLst/>
          </a:prstGeom>
        </p:spPr>
      </p:pic>
      <p:sp>
        <p:nvSpPr>
          <p:cNvPr id="2" name="Tekstvak 1">
            <a:extLst>
              <a:ext uri="{FF2B5EF4-FFF2-40B4-BE49-F238E27FC236}">
                <a16:creationId xmlns:a16="http://schemas.microsoft.com/office/drawing/2014/main" id="{5CAFE85F-EB39-280A-234C-553D0BA9F28C}"/>
              </a:ext>
            </a:extLst>
          </p:cNvPr>
          <p:cNvSpPr txBox="1"/>
          <p:nvPr/>
        </p:nvSpPr>
        <p:spPr>
          <a:xfrm>
            <a:off x="523359" y="441532"/>
            <a:ext cx="7893992" cy="523220"/>
          </a:xfrm>
          <a:prstGeom prst="rect">
            <a:avLst/>
          </a:prstGeom>
          <a:noFill/>
        </p:spPr>
        <p:txBody>
          <a:bodyPr wrap="square" rtlCol="0">
            <a:spAutoFit/>
          </a:bodyPr>
          <a:lstStyle/>
          <a:p>
            <a:r>
              <a:rPr lang="nl-NL" sz="2800" b="1">
                <a:solidFill>
                  <a:srgbClr val="E1E375"/>
                </a:solidFill>
                <a:latin typeface="AkkuratStd" panose="020B0504020101020102" pitchFamily="34" charset="77"/>
              </a:rPr>
              <a:t>Werkblad</a:t>
            </a:r>
            <a:endParaRPr lang="nl-NL" sz="2800" b="1" i="1">
              <a:solidFill>
                <a:srgbClr val="E1E375"/>
              </a:solidFill>
              <a:latin typeface="AkkuratStd" panose="020B0504020101020102" pitchFamily="34" charset="77"/>
            </a:endParaRPr>
          </a:p>
        </p:txBody>
      </p:sp>
      <p:pic>
        <p:nvPicPr>
          <p:cNvPr id="3" name="Afbeelding 2" descr="Afbeelding met Lettertype, Graphics, logo, schermopname&#10;&#10;Automatisch gegenereerde beschrijving">
            <a:extLst>
              <a:ext uri="{FF2B5EF4-FFF2-40B4-BE49-F238E27FC236}">
                <a16:creationId xmlns:a16="http://schemas.microsoft.com/office/drawing/2014/main" id="{C2632990-7456-0258-F248-53AD95F900E3}"/>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748795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1E375"/>
        </a:solidFill>
        <a:effectLst/>
      </p:bgPr>
    </p:bg>
    <p:spTree>
      <p:nvGrpSpPr>
        <p:cNvPr id="1" name="">
          <a:extLst>
            <a:ext uri="{FF2B5EF4-FFF2-40B4-BE49-F238E27FC236}">
              <a16:creationId xmlns:a16="http://schemas.microsoft.com/office/drawing/2014/main" id="{A98DA643-0D9A-D057-CB6D-9E37FD7A944A}"/>
            </a:ext>
          </a:extLst>
        </p:cNvPr>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B75BE158-C4B6-9616-7024-7A08D326D75D}"/>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DA7E81F9-6B55-0987-61D4-053F178F77FD}"/>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AEFEE61-592B-C885-9682-E25465A64F29}"/>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6</a:t>
            </a:r>
          </a:p>
        </p:txBody>
      </p:sp>
      <p:sp>
        <p:nvSpPr>
          <p:cNvPr id="8" name="Tekstvak 7">
            <a:extLst>
              <a:ext uri="{FF2B5EF4-FFF2-40B4-BE49-F238E27FC236}">
                <a16:creationId xmlns:a16="http://schemas.microsoft.com/office/drawing/2014/main" id="{24A63853-9A3B-67F9-9D51-4D900D5307AA}"/>
              </a:ext>
            </a:extLst>
          </p:cNvPr>
          <p:cNvSpPr txBox="1"/>
          <p:nvPr/>
        </p:nvSpPr>
        <p:spPr>
          <a:xfrm>
            <a:off x="1726492" y="4151370"/>
            <a:ext cx="7893992" cy="1938992"/>
          </a:xfrm>
          <a:prstGeom prst="rect">
            <a:avLst/>
          </a:prstGeom>
          <a:noFill/>
        </p:spPr>
        <p:txBody>
          <a:bodyPr wrap="square" rtlCol="0">
            <a:spAutoFit/>
          </a:bodyPr>
          <a:lstStyle/>
          <a:p>
            <a:r>
              <a:rPr lang="nl-NL" sz="6000" b="1">
                <a:latin typeface="AkkuratStd" panose="020B0504020101020102" pitchFamily="34" charset="77"/>
              </a:rPr>
              <a:t>Check-out, wat wil </a:t>
            </a:r>
          </a:p>
          <a:p>
            <a:r>
              <a:rPr lang="nl-NL" sz="6000" b="1">
                <a:latin typeface="AkkuratStd" panose="020B0504020101020102" pitchFamily="34" charset="77"/>
              </a:rPr>
              <a:t>je zelf meer doen?</a:t>
            </a:r>
          </a:p>
        </p:txBody>
      </p:sp>
      <p:sp>
        <p:nvSpPr>
          <p:cNvPr id="2" name="Tekstvak 1">
            <a:extLst>
              <a:ext uri="{FF2B5EF4-FFF2-40B4-BE49-F238E27FC236}">
                <a16:creationId xmlns:a16="http://schemas.microsoft.com/office/drawing/2014/main" id="{0860955A-A8C4-A377-E721-F9EB1B968B95}"/>
              </a:ext>
            </a:extLst>
          </p:cNvPr>
          <p:cNvSpPr txBox="1"/>
          <p:nvPr/>
        </p:nvSpPr>
        <p:spPr>
          <a:xfrm>
            <a:off x="2223969" y="684635"/>
            <a:ext cx="1157436" cy="461665"/>
          </a:xfrm>
          <a:prstGeom prst="rect">
            <a:avLst/>
          </a:prstGeom>
          <a:noFill/>
        </p:spPr>
        <p:txBody>
          <a:bodyPr wrap="square">
            <a:spAutoFit/>
          </a:bodyPr>
          <a:lstStyle/>
          <a:p>
            <a:r>
              <a:rPr lang="nl-NL" sz="2400" i="1">
                <a:solidFill>
                  <a:schemeClr val="bg1"/>
                </a:solidFill>
                <a:latin typeface="Akkurat LL Light" panose="020B0404010101010104" pitchFamily="34" charset="77"/>
                <a:cs typeface="Akkurat LL Light" panose="020B0404010101010104" pitchFamily="34" charset="77"/>
              </a:rPr>
              <a:t>20 min</a:t>
            </a:r>
          </a:p>
        </p:txBody>
      </p:sp>
      <p:pic>
        <p:nvPicPr>
          <p:cNvPr id="6" name="Afbeelding 5">
            <a:extLst>
              <a:ext uri="{FF2B5EF4-FFF2-40B4-BE49-F238E27FC236}">
                <a16:creationId xmlns:a16="http://schemas.microsoft.com/office/drawing/2014/main" id="{EECF3E33-F01C-FD43-97DF-2E722A36F317}"/>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2753738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E3FDC8A8-39A8-D19C-61F9-51294C7B105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790B512-E4D9-2385-C22B-40C1D1BB5977}"/>
              </a:ext>
            </a:extLst>
          </p:cNvPr>
          <p:cNvSpPr txBox="1"/>
          <p:nvPr/>
        </p:nvSpPr>
        <p:spPr>
          <a:xfrm>
            <a:off x="1687582" y="610502"/>
            <a:ext cx="7893992" cy="523220"/>
          </a:xfrm>
          <a:prstGeom prst="rect">
            <a:avLst/>
          </a:prstGeom>
          <a:noFill/>
        </p:spPr>
        <p:txBody>
          <a:bodyPr wrap="square" rtlCol="0">
            <a:spAutoFit/>
          </a:bodyPr>
          <a:lstStyle/>
          <a:p>
            <a:r>
              <a:rPr lang="nl-NL" sz="2800" b="1">
                <a:latin typeface="AkkuratStd" panose="020B0504020101020102" pitchFamily="34" charset="77"/>
              </a:rPr>
              <a:t>Check-out, wat wil je zelf meer doen?</a:t>
            </a:r>
          </a:p>
        </p:txBody>
      </p:sp>
      <p:cxnSp>
        <p:nvCxnSpPr>
          <p:cNvPr id="3" name="Rechte verbindingslijn 2">
            <a:extLst>
              <a:ext uri="{FF2B5EF4-FFF2-40B4-BE49-F238E27FC236}">
                <a16:creationId xmlns:a16="http://schemas.microsoft.com/office/drawing/2014/main" id="{7AFA6071-A371-0D6E-22DA-3860895C5B8D}"/>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DDE35C5A-7A2A-DDAB-7DD2-BCDE56BE242C}"/>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33C590FE-B404-A1AB-E269-C94754E30A20}"/>
              </a:ext>
            </a:extLst>
          </p:cNvPr>
          <p:cNvSpPr txBox="1"/>
          <p:nvPr/>
        </p:nvSpPr>
        <p:spPr>
          <a:xfrm>
            <a:off x="627807" y="610502"/>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6</a:t>
            </a:r>
          </a:p>
        </p:txBody>
      </p:sp>
      <p:pic>
        <p:nvPicPr>
          <p:cNvPr id="4" name="Afbeelding 3">
            <a:extLst>
              <a:ext uri="{FF2B5EF4-FFF2-40B4-BE49-F238E27FC236}">
                <a16:creationId xmlns:a16="http://schemas.microsoft.com/office/drawing/2014/main" id="{04805CF3-B1B6-F6F9-2216-4D10A4060A72}"/>
              </a:ext>
            </a:extLst>
          </p:cNvPr>
          <p:cNvPicPr>
            <a:picLocks noChangeAspect="1"/>
          </p:cNvPicPr>
          <p:nvPr/>
        </p:nvPicPr>
        <p:blipFill>
          <a:blip r:embed="rId3"/>
          <a:stretch>
            <a:fillRect/>
          </a:stretch>
        </p:blipFill>
        <p:spPr>
          <a:xfrm>
            <a:off x="10981327" y="482520"/>
            <a:ext cx="749300" cy="850900"/>
          </a:xfrm>
          <a:prstGeom prst="rect">
            <a:avLst/>
          </a:prstGeom>
        </p:spPr>
      </p:pic>
      <p:sp>
        <p:nvSpPr>
          <p:cNvPr id="6" name="Tekstvak 5">
            <a:extLst>
              <a:ext uri="{FF2B5EF4-FFF2-40B4-BE49-F238E27FC236}">
                <a16:creationId xmlns:a16="http://schemas.microsoft.com/office/drawing/2014/main" id="{8487AD2D-5086-462D-2140-F4B09DDBECB9}"/>
              </a:ext>
            </a:extLst>
          </p:cNvPr>
          <p:cNvSpPr txBox="1"/>
          <p:nvPr/>
        </p:nvSpPr>
        <p:spPr>
          <a:xfrm>
            <a:off x="1687582" y="4985614"/>
            <a:ext cx="9128463" cy="1261884"/>
          </a:xfrm>
          <a:prstGeom prst="rect">
            <a:avLst/>
          </a:prstGeom>
          <a:noFill/>
        </p:spPr>
        <p:txBody>
          <a:bodyPr wrap="square" rtlCol="0">
            <a:spAutoFit/>
          </a:bodyPr>
          <a:lstStyle/>
          <a:p>
            <a:r>
              <a:rPr lang="nl-NL" sz="2800" b="1">
                <a:effectLst/>
                <a:latin typeface="AkkuratStd" panose="020B0504020101020102" pitchFamily="34" charset="77"/>
                <a:ea typeface="Aptos" panose="020B0004020202020204" pitchFamily="34" charset="0"/>
                <a:cs typeface="Times New Roman" panose="02020603050405020304" pitchFamily="18" charset="0"/>
              </a:rPr>
              <a:t>Opdracht </a:t>
            </a:r>
            <a:endParaRPr lang="nl-NL" sz="2400">
              <a:effectLst/>
              <a:latin typeface="AkkuratStd Light" panose="020B0404020101020102" pitchFamily="34" charset="77"/>
              <a:ea typeface="Aptos" panose="020B0004020202020204" pitchFamily="34" charset="0"/>
              <a:cs typeface="Times New Roman" panose="02020603050405020304" pitchFamily="18" charset="0"/>
            </a:endParaRPr>
          </a:p>
          <a:p>
            <a:r>
              <a:rPr lang="nl-NL" sz="2400">
                <a:latin typeface="AkkuratStd Light" panose="020B0404020101020102" pitchFamily="34" charset="77"/>
                <a:ea typeface="Aptos" panose="020B0004020202020204" pitchFamily="34" charset="0"/>
                <a:cs typeface="Times New Roman" panose="02020603050405020304" pitchFamily="18" charset="0"/>
              </a:rPr>
              <a:t>Vul de check-out in op het werkblad. </a:t>
            </a:r>
          </a:p>
          <a:p>
            <a:r>
              <a:rPr lang="nl-NL" sz="2400">
                <a:latin typeface="AkkuratStd Light" panose="020B0404020101020102" pitchFamily="34" charset="77"/>
                <a:ea typeface="Aptos" panose="020B0004020202020204" pitchFamily="34" charset="0"/>
                <a:cs typeface="Times New Roman" panose="02020603050405020304" pitchFamily="18" charset="0"/>
              </a:rPr>
              <a:t>Bespreek dit daarna met elkaar. </a:t>
            </a:r>
          </a:p>
        </p:txBody>
      </p:sp>
      <p:pic>
        <p:nvPicPr>
          <p:cNvPr id="8" name="Afbeelding 7" descr="Afbeelding met Lettertype, Graphics, logo, schermopname&#10;&#10;Automatisch gegenereerde beschrijving">
            <a:extLst>
              <a:ext uri="{FF2B5EF4-FFF2-40B4-BE49-F238E27FC236}">
                <a16:creationId xmlns:a16="http://schemas.microsoft.com/office/drawing/2014/main" id="{F364E463-8E8D-550C-FA08-FB529ACA8B7C}"/>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049074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1AD8EAD4-30B3-79AC-82CE-DE143B43BAB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E150263D-7532-27EA-BA60-E3AF4A3C9A43}"/>
              </a:ext>
            </a:extLst>
          </p:cNvPr>
          <p:cNvSpPr txBox="1"/>
          <p:nvPr/>
        </p:nvSpPr>
        <p:spPr>
          <a:xfrm>
            <a:off x="523359" y="441532"/>
            <a:ext cx="7893992" cy="523220"/>
          </a:xfrm>
          <a:prstGeom prst="rect">
            <a:avLst/>
          </a:prstGeom>
          <a:noFill/>
        </p:spPr>
        <p:txBody>
          <a:bodyPr wrap="square" rtlCol="0">
            <a:spAutoFit/>
          </a:bodyPr>
          <a:lstStyle/>
          <a:p>
            <a:r>
              <a:rPr lang="nl-NL" sz="2800" b="1">
                <a:solidFill>
                  <a:srgbClr val="E1E375"/>
                </a:solidFill>
                <a:latin typeface="AkkuratStd" panose="020B0504020101020102" pitchFamily="34" charset="77"/>
              </a:rPr>
              <a:t>Werkblad</a:t>
            </a:r>
            <a:endParaRPr lang="nl-NL" sz="2800" b="1" i="1">
              <a:solidFill>
                <a:srgbClr val="E1E375"/>
              </a:solidFill>
              <a:latin typeface="AkkuratStd" panose="020B0504020101020102" pitchFamily="34" charset="77"/>
            </a:endParaRPr>
          </a:p>
        </p:txBody>
      </p:sp>
      <p:pic>
        <p:nvPicPr>
          <p:cNvPr id="3" name="Afbeelding 2">
            <a:extLst>
              <a:ext uri="{FF2B5EF4-FFF2-40B4-BE49-F238E27FC236}">
                <a16:creationId xmlns:a16="http://schemas.microsoft.com/office/drawing/2014/main" id="{EA2B6724-96C6-00BA-C38E-A1D2A1620549}"/>
              </a:ext>
            </a:extLst>
          </p:cNvPr>
          <p:cNvPicPr>
            <a:picLocks noChangeAspect="1"/>
          </p:cNvPicPr>
          <p:nvPr/>
        </p:nvPicPr>
        <p:blipFill>
          <a:blip r:embed="rId3"/>
          <a:stretch>
            <a:fillRect/>
          </a:stretch>
        </p:blipFill>
        <p:spPr>
          <a:xfrm>
            <a:off x="4114904" y="809468"/>
            <a:ext cx="3962191" cy="5607000"/>
          </a:xfrm>
          <a:prstGeom prst="rect">
            <a:avLst/>
          </a:prstGeom>
          <a:effectLst>
            <a:outerShdw blurRad="50800" dist="50800" dir="5400000" algn="ctr" rotWithShape="0">
              <a:srgbClr val="000000">
                <a:alpha val="50000"/>
              </a:srgbClr>
            </a:outerShdw>
          </a:effectLst>
        </p:spPr>
      </p:pic>
      <p:pic>
        <p:nvPicPr>
          <p:cNvPr id="4" name="Afbeelding 3" descr="Afbeelding met Lettertype, Graphics, logo, schermopname&#10;&#10;Automatisch gegenereerde beschrijving">
            <a:extLst>
              <a:ext uri="{FF2B5EF4-FFF2-40B4-BE49-F238E27FC236}">
                <a16:creationId xmlns:a16="http://schemas.microsoft.com/office/drawing/2014/main" id="{8B45DC24-EE4E-96C5-D910-96A968B69D88}"/>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158902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B28C2574-172E-CD2B-2881-3FF07A55488B}"/>
            </a:ext>
          </a:extLst>
        </p:cNvPr>
        <p:cNvGrpSpPr/>
        <p:nvPr/>
      </p:nvGrpSpPr>
      <p:grpSpPr>
        <a:xfrm>
          <a:off x="0" y="0"/>
          <a:ext cx="0" cy="0"/>
          <a:chOff x="0" y="0"/>
          <a:chExt cx="0" cy="0"/>
        </a:xfrm>
      </p:grpSpPr>
      <p:sp>
        <p:nvSpPr>
          <p:cNvPr id="11" name="Ondertitel 10">
            <a:extLst>
              <a:ext uri="{FF2B5EF4-FFF2-40B4-BE49-F238E27FC236}">
                <a16:creationId xmlns:a16="http://schemas.microsoft.com/office/drawing/2014/main" id="{F5780EEE-AD72-DBB8-3235-3A865EA62617}"/>
              </a:ext>
            </a:extLst>
          </p:cNvPr>
          <p:cNvSpPr>
            <a:spLocks noGrp="1"/>
          </p:cNvSpPr>
          <p:nvPr>
            <p:ph type="subTitle" idx="1"/>
          </p:nvPr>
        </p:nvSpPr>
        <p:spPr>
          <a:xfrm>
            <a:off x="1134990" y="1457149"/>
            <a:ext cx="9279467" cy="4622800"/>
          </a:xfrm>
        </p:spPr>
        <p:txBody>
          <a:bodyPr>
            <a:normAutofit/>
          </a:bodyPr>
          <a:lstStyle/>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Bedankt voor jullie inzet!</a:t>
            </a:r>
          </a:p>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Heeft geleid tot veel verdieping, uitwisseling en voornemens</a:t>
            </a:r>
          </a:p>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Vervolg</a:t>
            </a:r>
          </a:p>
        </p:txBody>
      </p:sp>
      <p:sp>
        <p:nvSpPr>
          <p:cNvPr id="4" name="Tekstvak 3">
            <a:extLst>
              <a:ext uri="{FF2B5EF4-FFF2-40B4-BE49-F238E27FC236}">
                <a16:creationId xmlns:a16="http://schemas.microsoft.com/office/drawing/2014/main" id="{01B7F61D-47FE-8BF6-A65F-8CE877CE2492}"/>
              </a:ext>
            </a:extLst>
          </p:cNvPr>
          <p:cNvSpPr txBox="1"/>
          <p:nvPr/>
        </p:nvSpPr>
        <p:spPr>
          <a:xfrm>
            <a:off x="457442" y="580343"/>
            <a:ext cx="7893992" cy="584775"/>
          </a:xfrm>
          <a:prstGeom prst="rect">
            <a:avLst/>
          </a:prstGeom>
          <a:noFill/>
        </p:spPr>
        <p:txBody>
          <a:bodyPr wrap="square" rtlCol="0">
            <a:spAutoFit/>
          </a:bodyPr>
          <a:lstStyle/>
          <a:p>
            <a:r>
              <a:rPr lang="nl-NL" sz="3200" b="1" dirty="0">
                <a:latin typeface="AkkuratStd" panose="020B0504020101020102" pitchFamily="34" charset="77"/>
              </a:rPr>
              <a:t>Tot slot</a:t>
            </a:r>
            <a:endParaRPr lang="nl-NL" sz="3200" dirty="0">
              <a:latin typeface="AkkuratStd Light" panose="020B0404020101020102" pitchFamily="34" charset="77"/>
            </a:endParaRPr>
          </a:p>
        </p:txBody>
      </p:sp>
      <p:sp>
        <p:nvSpPr>
          <p:cNvPr id="3" name="Tekstvak 2">
            <a:extLst>
              <a:ext uri="{FF2B5EF4-FFF2-40B4-BE49-F238E27FC236}">
                <a16:creationId xmlns:a16="http://schemas.microsoft.com/office/drawing/2014/main" id="{00C575E8-551A-CAA8-5CB0-8638A8CB360B}"/>
              </a:ext>
            </a:extLst>
          </p:cNvPr>
          <p:cNvSpPr txBox="1"/>
          <p:nvPr/>
        </p:nvSpPr>
        <p:spPr>
          <a:xfrm>
            <a:off x="3421518" y="3497272"/>
            <a:ext cx="5348963" cy="2862322"/>
          </a:xfrm>
          <a:prstGeom prst="rect">
            <a:avLst/>
          </a:prstGeom>
          <a:noFill/>
        </p:spPr>
        <p:txBody>
          <a:bodyPr wrap="square">
            <a:spAutoFit/>
          </a:bodyPr>
          <a:lstStyle/>
          <a:p>
            <a:pPr algn="ctr"/>
            <a:r>
              <a:rPr lang="nl-NL" sz="1200" b="1" dirty="0">
                <a:latin typeface="AkkuratStd Light" panose="020B0404020101020102" pitchFamily="34" charset="77"/>
                <a:cs typeface="Times New Roman" panose="02020603050405020304" pitchFamily="18" charset="0"/>
              </a:rPr>
              <a:t>Colofon</a:t>
            </a:r>
          </a:p>
          <a:p>
            <a:pPr algn="ctr"/>
            <a:r>
              <a:rPr lang="nl-NL" sz="1200" i="1" dirty="0">
                <a:latin typeface="AkkuratStd Light" panose="020B0404020101020102" pitchFamily="34" charset="77"/>
                <a:cs typeface="Times New Roman" panose="02020603050405020304" pitchFamily="18" charset="0"/>
              </a:rPr>
              <a:t>Deze </a:t>
            </a:r>
            <a:r>
              <a:rPr lang="nl-NL" sz="1200" i="1" dirty="0" err="1">
                <a:latin typeface="AkkuratStd Light" panose="020B0404020101020102" pitchFamily="34" charset="77"/>
                <a:cs typeface="Times New Roman" panose="02020603050405020304" pitchFamily="18" charset="0"/>
              </a:rPr>
              <a:t>Toolbox</a:t>
            </a:r>
            <a:r>
              <a:rPr lang="nl-NL" sz="1200" i="1" dirty="0">
                <a:latin typeface="AkkuratStd Light" panose="020B0404020101020102" pitchFamily="34" charset="77"/>
                <a:cs typeface="Times New Roman" panose="02020603050405020304" pitchFamily="18" charset="0"/>
              </a:rPr>
              <a:t> is een product van het </a:t>
            </a:r>
            <a:r>
              <a:rPr lang="nl-NL" sz="1200" i="1" dirty="0">
                <a:latin typeface="AkkuratStd Light" panose="020B0404020101020102" pitchFamily="34" charset="77"/>
                <a:cs typeface="Times New Roman" panose="02020603050405020304" pitchFamily="18" charset="0"/>
                <a:hlinkClick r:id="rId3"/>
              </a:rPr>
              <a:t>Programmateam Toekomstscenario kind- en gezinsbescherming</a:t>
            </a:r>
            <a:r>
              <a:rPr lang="nl-NL" sz="1200" i="1" dirty="0">
                <a:latin typeface="AkkuratStd Light" panose="020B0404020101020102" pitchFamily="34" charset="77"/>
                <a:cs typeface="Times New Roman" panose="02020603050405020304" pitchFamily="18" charset="0"/>
              </a:rPr>
              <a:t>. Het programmateam is een gezamenlijk programma van de Vereniging van Nederlandse Gemeenten (VNG), het Ministerie van Volksgezondheid Welzijn en Sport (VWS) en het Ministerie van Justitie en Veiligheid (J&amp;V).</a:t>
            </a:r>
          </a:p>
          <a:p>
            <a:pPr algn="ctr"/>
            <a:endParaRPr lang="nl-NL" sz="1200" i="1" dirty="0">
              <a:latin typeface="AkkuratStd Light" panose="020B0404020101020102" pitchFamily="34" charset="77"/>
              <a:cs typeface="Times New Roman" panose="02020603050405020304" pitchFamily="18" charset="0"/>
            </a:endParaRPr>
          </a:p>
          <a:p>
            <a:pPr algn="ctr"/>
            <a:r>
              <a:rPr lang="nl-NL" sz="1200" i="1" dirty="0">
                <a:latin typeface="AkkuratStd Light" panose="020B0404020101020102" pitchFamily="34" charset="77"/>
                <a:cs typeface="Times New Roman" panose="02020603050405020304" pitchFamily="18" charset="0"/>
                <a:hlinkClick r:id="rId4"/>
              </a:rPr>
              <a:t>K2</a:t>
            </a:r>
            <a:r>
              <a:rPr lang="nl-NL" sz="1200" i="1" dirty="0">
                <a:latin typeface="AkkuratStd Light" panose="020B0404020101020102" pitchFamily="34" charset="77"/>
                <a:cs typeface="Times New Roman" panose="02020603050405020304" pitchFamily="18" charset="0"/>
              </a:rPr>
              <a:t>, adviesbureau voor maatschappelijke vraagstukken, heeft in opdracht van het programmateam deze </a:t>
            </a:r>
            <a:r>
              <a:rPr lang="nl-NL" sz="1200" i="1" dirty="0" err="1">
                <a:latin typeface="AkkuratStd Light" panose="020B0404020101020102" pitchFamily="34" charset="77"/>
                <a:cs typeface="Times New Roman" panose="02020603050405020304" pitchFamily="18" charset="0"/>
              </a:rPr>
              <a:t>Toolbox</a:t>
            </a:r>
            <a:r>
              <a:rPr lang="nl-NL" sz="1200" i="1" dirty="0">
                <a:latin typeface="AkkuratStd Light" panose="020B0404020101020102" pitchFamily="34" charset="77"/>
                <a:cs typeface="Times New Roman" panose="02020603050405020304" pitchFamily="18" charset="0"/>
              </a:rPr>
              <a:t> ontwikkeld.</a:t>
            </a:r>
          </a:p>
          <a:p>
            <a:pPr algn="ctr"/>
            <a:endParaRPr lang="nl-NL" sz="1200" i="1" dirty="0">
              <a:latin typeface="AkkuratStd Light" panose="020B0404020101020102" pitchFamily="34" charset="77"/>
              <a:cs typeface="Times New Roman" panose="02020603050405020304" pitchFamily="18" charset="0"/>
            </a:endParaRPr>
          </a:p>
          <a:p>
            <a:pPr algn="ctr"/>
            <a:r>
              <a:rPr lang="nl-NL" sz="1200" i="1" dirty="0">
                <a:latin typeface="AkkuratStd Light" panose="020B0404020101020102" pitchFamily="34" charset="77"/>
                <a:cs typeface="Times New Roman" panose="02020603050405020304" pitchFamily="18" charset="0"/>
              </a:rPr>
              <a:t>Niets uit deze uitgave mag worden verveelvoudigd en/of openbaar</a:t>
            </a:r>
          </a:p>
          <a:p>
            <a:pPr algn="ctr"/>
            <a:r>
              <a:rPr lang="nl-NL" sz="1200" i="1" dirty="0">
                <a:latin typeface="AkkuratStd Light" panose="020B0404020101020102" pitchFamily="34" charset="77"/>
                <a:cs typeface="Times New Roman" panose="02020603050405020304" pitchFamily="18" charset="0"/>
              </a:rPr>
              <a:t>worden gemaakt door middel van druk, fotokopie, geluidsband,</a:t>
            </a:r>
          </a:p>
          <a:p>
            <a:pPr algn="ctr"/>
            <a:r>
              <a:rPr lang="nl-NL" sz="1200" i="1" dirty="0">
                <a:latin typeface="AkkuratStd Light" panose="020B0404020101020102" pitchFamily="34" charset="77"/>
                <a:cs typeface="Times New Roman" panose="02020603050405020304" pitchFamily="18" charset="0"/>
              </a:rPr>
              <a:t>elektronisch of op welke wijze dan ook, zonder schriftelijke toestemming</a:t>
            </a:r>
          </a:p>
          <a:p>
            <a:pPr algn="ctr"/>
            <a:r>
              <a:rPr lang="nl-NL" sz="1200" i="1" dirty="0">
                <a:latin typeface="AkkuratStd Light" panose="020B0404020101020102" pitchFamily="34" charset="77"/>
                <a:cs typeface="Times New Roman" panose="02020603050405020304" pitchFamily="18" charset="0"/>
              </a:rPr>
              <a:t>van de uitgever.</a:t>
            </a:r>
          </a:p>
          <a:p>
            <a:pPr algn="r"/>
            <a:endParaRPr lang="nl-NL" sz="1200" i="1" dirty="0">
              <a:latin typeface="AkkuratStd Light" panose="020B0404020101020102" pitchFamily="34" charset="77"/>
              <a:cs typeface="Times New Roman" panose="02020603050405020304" pitchFamily="18" charset="0"/>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64FC50A2-8978-5726-BCD0-641FB2A22A5D}"/>
              </a:ext>
            </a:extLst>
          </p:cNvPr>
          <p:cNvPicPr>
            <a:picLocks noChangeAspect="1"/>
          </p:cNvPicPr>
          <p:nvPr/>
        </p:nvPicPr>
        <p:blipFill>
          <a:blip r:embed="rId5">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378248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F7975A27-6B16-31EF-095C-7B303FE3E655}"/>
            </a:ext>
          </a:extLst>
        </p:cNvPr>
        <p:cNvGrpSpPr/>
        <p:nvPr/>
      </p:nvGrpSpPr>
      <p:grpSpPr>
        <a:xfrm>
          <a:off x="0" y="0"/>
          <a:ext cx="0" cy="0"/>
          <a:chOff x="0" y="0"/>
          <a:chExt cx="0" cy="0"/>
        </a:xfrm>
      </p:grpSpPr>
      <p:sp>
        <p:nvSpPr>
          <p:cNvPr id="11" name="Ondertitel 10">
            <a:extLst>
              <a:ext uri="{FF2B5EF4-FFF2-40B4-BE49-F238E27FC236}">
                <a16:creationId xmlns:a16="http://schemas.microsoft.com/office/drawing/2014/main" id="{F45B32E8-9464-361C-3419-ECD5B3D5389B}"/>
              </a:ext>
            </a:extLst>
          </p:cNvPr>
          <p:cNvSpPr>
            <a:spLocks noGrp="1"/>
          </p:cNvSpPr>
          <p:nvPr>
            <p:ph type="subTitle" idx="1"/>
          </p:nvPr>
        </p:nvSpPr>
        <p:spPr>
          <a:xfrm>
            <a:off x="1134990" y="1457149"/>
            <a:ext cx="9279467" cy="4622800"/>
          </a:xfrm>
        </p:spPr>
        <p:txBody>
          <a:bodyPr>
            <a:normAutofit fontScale="85000" lnSpcReduction="20000"/>
          </a:bodyPr>
          <a:lstStyle/>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Toekomstscenario kind- en gezinsbescherming</a:t>
            </a:r>
            <a:r>
              <a:rPr lang="nl-NL" dirty="0">
                <a:latin typeface="Akkurat LL" panose="020B0504010101010104" pitchFamily="34" charset="77"/>
                <a:cs typeface="Akkurat LL" panose="020B0504010101010104" pitchFamily="34" charset="77"/>
              </a:rPr>
              <a:t>: wat houdt effectief en passend werken met kwetsbare gezinnen/huishoudens nu concreet in, wat doen professionals dan (anders)?</a:t>
            </a:r>
          </a:p>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Ontwikkeling Inspiratiebundel </a:t>
            </a:r>
            <a:r>
              <a:rPr lang="nl-NL" dirty="0">
                <a:latin typeface="Akkurat LL" panose="020B0504010101010104" pitchFamily="34" charset="77"/>
                <a:cs typeface="Akkurat LL" panose="020B0504010101010104" pitchFamily="34" charset="77"/>
                <a:sym typeface="Wingdings" pitchFamily="2" charset="2"/>
              </a:rPr>
              <a:t> 6 basisprincipes voor het handelen van professionals onderzocht en concreet gemaakt door inspirerende verhalen, voorbeelden, oefeningen en geluids- en videofragmenten</a:t>
            </a:r>
          </a:p>
          <a:p>
            <a:pPr marL="342900" indent="-342900" algn="l">
              <a:lnSpc>
                <a:spcPct val="120000"/>
              </a:lnSpc>
              <a:buFont typeface="Arial" panose="020B0604020202020204" pitchFamily="34" charset="0"/>
              <a:buChar char="•"/>
            </a:pPr>
            <a:r>
              <a:rPr lang="nl-NL" dirty="0">
                <a:latin typeface="Akkurat LL" panose="020B0504010101010104" pitchFamily="34" charset="77"/>
                <a:cs typeface="Akkurat LL" panose="020B0504010101010104" pitchFamily="34" charset="77"/>
              </a:rPr>
              <a:t>Naast inspiratiebundel wens om het </a:t>
            </a:r>
            <a:r>
              <a:rPr lang="nl-NL" b="1" dirty="0">
                <a:latin typeface="Akkurat LL" panose="020B0504010101010104" pitchFamily="34" charset="77"/>
                <a:cs typeface="Akkurat LL" panose="020B0504010101010104" pitchFamily="34" charset="77"/>
              </a:rPr>
              <a:t>toepassen van de basisprincipes </a:t>
            </a:r>
            <a:r>
              <a:rPr lang="nl-NL" dirty="0">
                <a:latin typeface="Akkurat LL" panose="020B0504010101010104" pitchFamily="34" charset="77"/>
                <a:cs typeface="Akkurat LL" panose="020B0504010101010104" pitchFamily="34" charset="77"/>
              </a:rPr>
              <a:t>in de dagelijkse praktijk verder te stimuleren en aan te reiken</a:t>
            </a:r>
          </a:p>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Ontwikkeling van Toolboxen voor 2 basisprincipes</a:t>
            </a:r>
            <a:r>
              <a:rPr lang="nl-NL" dirty="0">
                <a:latin typeface="Akkurat LL" panose="020B0504010101010104" pitchFamily="34" charset="77"/>
                <a:cs typeface="Akkurat LL" panose="020B0504010101010104" pitchFamily="34" charset="77"/>
              </a:rPr>
              <a:t>: Van mens tot mens werken en Lerend </a:t>
            </a:r>
          </a:p>
          <a:p>
            <a:pPr marL="342900" indent="-342900" algn="l">
              <a:lnSpc>
                <a:spcPct val="120000"/>
              </a:lnSpc>
              <a:buFont typeface="Arial" panose="020B0604020202020204" pitchFamily="34" charset="0"/>
              <a:buChar char="•"/>
            </a:pPr>
            <a:r>
              <a:rPr lang="nl-NL" b="1" dirty="0">
                <a:latin typeface="Akkurat LL" panose="020B0504010101010104" pitchFamily="34" charset="77"/>
                <a:cs typeface="Akkurat LL" panose="020B0504010101010104" pitchFamily="34" charset="77"/>
              </a:rPr>
              <a:t>Doel </a:t>
            </a:r>
            <a:r>
              <a:rPr lang="nl-NL" b="1" dirty="0" err="1">
                <a:latin typeface="Akkurat LL" panose="020B0504010101010104" pitchFamily="34" charset="77"/>
                <a:cs typeface="Akkurat LL" panose="020B0504010101010104" pitchFamily="34" charset="77"/>
              </a:rPr>
              <a:t>toolbox</a:t>
            </a:r>
            <a:r>
              <a:rPr lang="nl-NL" b="1" dirty="0">
                <a:latin typeface="Akkurat LL" panose="020B0504010101010104" pitchFamily="34" charset="77"/>
                <a:cs typeface="Akkurat LL" panose="020B0504010101010104" pitchFamily="34" charset="77"/>
              </a:rPr>
              <a:t>:</a:t>
            </a:r>
            <a:r>
              <a:rPr lang="nl-NL" dirty="0">
                <a:latin typeface="Akkurat LL" panose="020B0504010101010104" pitchFamily="34" charset="77"/>
                <a:cs typeface="Akkurat LL" panose="020B0504010101010104" pitchFamily="34" charset="77"/>
              </a:rPr>
              <a:t> uitwisseling en verdieping op het basisprincipe ‘Lerend’ binnen teams/samenwerkende professionals </a:t>
            </a:r>
            <a:r>
              <a:rPr lang="nl-NL" dirty="0">
                <a:latin typeface="Akkurat LL" panose="020B0504010101010104" pitchFamily="34" charset="77"/>
                <a:cs typeface="Akkurat LL" panose="020B0504010101010104" pitchFamily="34" charset="77"/>
                <a:sym typeface="Wingdings" pitchFamily="2" charset="2"/>
              </a:rPr>
              <a:t> wat betekent dit en hoe doen of kunnen we dit samen (meer) toepassen?</a:t>
            </a:r>
          </a:p>
          <a:p>
            <a:pPr marL="342900" indent="-342900" algn="l">
              <a:lnSpc>
                <a:spcPct val="120000"/>
              </a:lnSpc>
              <a:buFont typeface="Arial" panose="020B0604020202020204" pitchFamily="34" charset="0"/>
              <a:buChar char="•"/>
            </a:pPr>
            <a:endParaRPr lang="nl-NL" dirty="0">
              <a:latin typeface="Akkurat LL" panose="020B0504010101010104" pitchFamily="34" charset="77"/>
              <a:cs typeface="Akkurat LL" panose="020B0504010101010104" pitchFamily="34" charset="77"/>
            </a:endParaRPr>
          </a:p>
        </p:txBody>
      </p:sp>
      <p:sp>
        <p:nvSpPr>
          <p:cNvPr id="4" name="Tekstvak 3">
            <a:extLst>
              <a:ext uri="{FF2B5EF4-FFF2-40B4-BE49-F238E27FC236}">
                <a16:creationId xmlns:a16="http://schemas.microsoft.com/office/drawing/2014/main" id="{DE24B766-7009-28E2-E47C-1FCACA9B2886}"/>
              </a:ext>
            </a:extLst>
          </p:cNvPr>
          <p:cNvSpPr txBox="1"/>
          <p:nvPr/>
        </p:nvSpPr>
        <p:spPr>
          <a:xfrm>
            <a:off x="457442" y="580343"/>
            <a:ext cx="7893992" cy="584775"/>
          </a:xfrm>
          <a:prstGeom prst="rect">
            <a:avLst/>
          </a:prstGeom>
          <a:noFill/>
        </p:spPr>
        <p:txBody>
          <a:bodyPr wrap="square" rtlCol="0">
            <a:spAutoFit/>
          </a:bodyPr>
          <a:lstStyle/>
          <a:p>
            <a:r>
              <a:rPr lang="nl-NL" sz="3200" b="1" dirty="0">
                <a:latin typeface="AkkuratStd" panose="020B0504020101020102" pitchFamily="34" charset="77"/>
              </a:rPr>
              <a:t>Vooraf</a:t>
            </a:r>
            <a:endParaRPr lang="nl-NL" sz="3200" dirty="0">
              <a:latin typeface="AkkuratStd Light" panose="020B0404020101020102" pitchFamily="34" charset="77"/>
            </a:endParaRPr>
          </a:p>
        </p:txBody>
      </p:sp>
      <p:pic>
        <p:nvPicPr>
          <p:cNvPr id="3" name="Afbeelding 2" descr="Afbeelding met Lettertype, Graphics, logo, schermopname&#10;&#10;Automatisch gegenereerde beschrijving">
            <a:extLst>
              <a:ext uri="{FF2B5EF4-FFF2-40B4-BE49-F238E27FC236}">
                <a16:creationId xmlns:a16="http://schemas.microsoft.com/office/drawing/2014/main" id="{CE8AA037-BFAE-4B7A-EF3E-8D289BEC6710}"/>
              </a:ext>
            </a:extLst>
          </p:cNvPr>
          <p:cNvPicPr>
            <a:picLocks noChangeAspect="1"/>
          </p:cNvPicPr>
          <p:nvPr/>
        </p:nvPicPr>
        <p:blipFill>
          <a:blip r:embed="rId3">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98220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8661E2AA-84EA-288F-0E72-9DD0CD79993F}"/>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A18EC0A3-51BA-429E-1C82-ED50DEE4B933}"/>
              </a:ext>
            </a:extLst>
          </p:cNvPr>
          <p:cNvSpPr txBox="1"/>
          <p:nvPr/>
        </p:nvSpPr>
        <p:spPr>
          <a:xfrm>
            <a:off x="457442" y="580343"/>
            <a:ext cx="7893992" cy="1631216"/>
          </a:xfrm>
          <a:prstGeom prst="rect">
            <a:avLst/>
          </a:prstGeom>
          <a:noFill/>
        </p:spPr>
        <p:txBody>
          <a:bodyPr wrap="square" rtlCol="0">
            <a:spAutoFit/>
          </a:bodyPr>
          <a:lstStyle/>
          <a:p>
            <a:r>
              <a:rPr lang="nl-NL" sz="2800" b="1" dirty="0">
                <a:latin typeface="AkkuratStd" panose="020B0504020101020102" pitchFamily="34" charset="77"/>
              </a:rPr>
              <a:t>Vandaag verdiepen we op het basisprincipe: Lerend</a:t>
            </a:r>
            <a:endParaRPr lang="nl-NL" sz="2400" dirty="0">
              <a:latin typeface="AkkuratStd Light" panose="020B0404020101020102" pitchFamily="34" charset="77"/>
            </a:endParaRPr>
          </a:p>
          <a:p>
            <a:endParaRPr lang="nl-NL" sz="2400" dirty="0">
              <a:latin typeface="AkkuratStd Light" panose="020B0404020101020102" pitchFamily="34" charset="77"/>
            </a:endParaRPr>
          </a:p>
          <a:p>
            <a:r>
              <a:rPr lang="nl-NL" sz="2400" u="sng" dirty="0">
                <a:latin typeface="AkkuratStd Light" panose="020B0404020101020102" pitchFamily="34" charset="77"/>
              </a:rPr>
              <a:t>In deze </a:t>
            </a:r>
            <a:r>
              <a:rPr lang="nl-NL" sz="2400" u="sng" dirty="0" err="1">
                <a:latin typeface="AkkuratStd Light" panose="020B0404020101020102" pitchFamily="34" charset="77"/>
              </a:rPr>
              <a:t>toolbox</a:t>
            </a:r>
            <a:r>
              <a:rPr lang="nl-NL" sz="2400" u="sng" dirty="0">
                <a:latin typeface="AkkuratStd Light" panose="020B0404020101020102" pitchFamily="34" charset="77"/>
              </a:rPr>
              <a:t>:</a:t>
            </a:r>
          </a:p>
          <a:p>
            <a:endParaRPr lang="nl-NL" sz="2400" dirty="0">
              <a:latin typeface="AkkuratStd Light" panose="020B0404020101020102" pitchFamily="34" charset="77"/>
            </a:endParaRPr>
          </a:p>
        </p:txBody>
      </p:sp>
      <p:sp>
        <p:nvSpPr>
          <p:cNvPr id="16" name="Tekstvak 15">
            <a:extLst>
              <a:ext uri="{FF2B5EF4-FFF2-40B4-BE49-F238E27FC236}">
                <a16:creationId xmlns:a16="http://schemas.microsoft.com/office/drawing/2014/main" id="{8A48E8E4-9561-80FF-9BAF-FB85F84F3541}"/>
              </a:ext>
            </a:extLst>
          </p:cNvPr>
          <p:cNvSpPr txBox="1"/>
          <p:nvPr/>
        </p:nvSpPr>
        <p:spPr>
          <a:xfrm>
            <a:off x="1023587" y="2766020"/>
            <a:ext cx="3568850" cy="615553"/>
          </a:xfrm>
          <a:prstGeom prst="rect">
            <a:avLst/>
          </a:prstGeom>
          <a:noFill/>
        </p:spPr>
        <p:txBody>
          <a:bodyPr wrap="square" rtlCol="0">
            <a:spAutoFit/>
          </a:bodyPr>
          <a:lstStyle/>
          <a:p>
            <a:r>
              <a:rPr lang="nl-NL" b="1">
                <a:latin typeface="AkkuratStd" panose="020B0504020101020102" pitchFamily="34" charset="77"/>
              </a:rPr>
              <a:t>Hoe sta jij in de ‘leerstand?</a:t>
            </a:r>
          </a:p>
          <a:p>
            <a:endParaRPr lang="nl-NL" sz="1600" b="1">
              <a:solidFill>
                <a:srgbClr val="EB5C5D"/>
              </a:solidFill>
              <a:latin typeface="AkkuratStd" panose="020B0504020101020102" pitchFamily="34" charset="77"/>
            </a:endParaRPr>
          </a:p>
        </p:txBody>
      </p:sp>
      <p:sp>
        <p:nvSpPr>
          <p:cNvPr id="44" name="Ovaal 43">
            <a:extLst>
              <a:ext uri="{FF2B5EF4-FFF2-40B4-BE49-F238E27FC236}">
                <a16:creationId xmlns:a16="http://schemas.microsoft.com/office/drawing/2014/main" id="{EC9C14CA-2B1D-BC93-F8EA-84859E5C2AB9}"/>
              </a:ext>
            </a:extLst>
          </p:cNvPr>
          <p:cNvSpPr/>
          <p:nvPr/>
        </p:nvSpPr>
        <p:spPr>
          <a:xfrm>
            <a:off x="457442" y="2157597"/>
            <a:ext cx="410341" cy="409955"/>
          </a:xfrm>
          <a:prstGeom prst="ellipse">
            <a:avLst/>
          </a:prstGeom>
          <a:solidFill>
            <a:srgbClr val="E1E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Tekstvak 44">
            <a:extLst>
              <a:ext uri="{FF2B5EF4-FFF2-40B4-BE49-F238E27FC236}">
                <a16:creationId xmlns:a16="http://schemas.microsoft.com/office/drawing/2014/main" id="{2792DDC5-1F6B-F252-F7AE-3DFC3BB5FCE8}"/>
              </a:ext>
            </a:extLst>
          </p:cNvPr>
          <p:cNvSpPr txBox="1"/>
          <p:nvPr/>
        </p:nvSpPr>
        <p:spPr>
          <a:xfrm>
            <a:off x="503448" y="2167442"/>
            <a:ext cx="281739" cy="400110"/>
          </a:xfrm>
          <a:prstGeom prst="rect">
            <a:avLst/>
          </a:prstGeom>
          <a:noFill/>
        </p:spPr>
        <p:txBody>
          <a:bodyPr wrap="square" rtlCol="0">
            <a:spAutoFit/>
          </a:bodyPr>
          <a:lstStyle/>
          <a:p>
            <a:r>
              <a:rPr lang="nl-NL" sz="2000" b="1" dirty="0">
                <a:solidFill>
                  <a:schemeClr val="bg1"/>
                </a:solidFill>
                <a:latin typeface="AkkuratStd" panose="020B0504020101020102" pitchFamily="34" charset="77"/>
              </a:rPr>
              <a:t>1</a:t>
            </a:r>
          </a:p>
        </p:txBody>
      </p:sp>
      <p:sp>
        <p:nvSpPr>
          <p:cNvPr id="5" name="Ovaal 4">
            <a:extLst>
              <a:ext uri="{FF2B5EF4-FFF2-40B4-BE49-F238E27FC236}">
                <a16:creationId xmlns:a16="http://schemas.microsoft.com/office/drawing/2014/main" id="{0DB41902-17A5-310E-6FE9-94B5C4405839}"/>
              </a:ext>
            </a:extLst>
          </p:cNvPr>
          <p:cNvSpPr/>
          <p:nvPr/>
        </p:nvSpPr>
        <p:spPr>
          <a:xfrm>
            <a:off x="457442" y="2756175"/>
            <a:ext cx="410341" cy="409955"/>
          </a:xfrm>
          <a:prstGeom prst="ellipse">
            <a:avLst/>
          </a:prstGeom>
          <a:solidFill>
            <a:srgbClr val="E1E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916CA93B-FD80-9DA1-A399-DFA4F97C454B}"/>
              </a:ext>
            </a:extLst>
          </p:cNvPr>
          <p:cNvSpPr txBox="1"/>
          <p:nvPr/>
        </p:nvSpPr>
        <p:spPr>
          <a:xfrm>
            <a:off x="503448" y="2766020"/>
            <a:ext cx="281739" cy="400110"/>
          </a:xfrm>
          <a:prstGeom prst="rect">
            <a:avLst/>
          </a:prstGeom>
          <a:noFill/>
        </p:spPr>
        <p:txBody>
          <a:bodyPr wrap="square" rtlCol="0">
            <a:spAutoFit/>
          </a:bodyPr>
          <a:lstStyle/>
          <a:p>
            <a:r>
              <a:rPr lang="nl-NL" sz="2000" b="1">
                <a:solidFill>
                  <a:schemeClr val="bg1"/>
                </a:solidFill>
                <a:latin typeface="AkkuratStd" panose="020B0504020101020102" pitchFamily="34" charset="77"/>
              </a:rPr>
              <a:t>2</a:t>
            </a:r>
          </a:p>
        </p:txBody>
      </p:sp>
      <p:sp>
        <p:nvSpPr>
          <p:cNvPr id="7" name="Tekstvak 6">
            <a:extLst>
              <a:ext uri="{FF2B5EF4-FFF2-40B4-BE49-F238E27FC236}">
                <a16:creationId xmlns:a16="http://schemas.microsoft.com/office/drawing/2014/main" id="{F60501E3-9FEB-38BA-0220-695F3E98788B}"/>
              </a:ext>
            </a:extLst>
          </p:cNvPr>
          <p:cNvSpPr txBox="1"/>
          <p:nvPr/>
        </p:nvSpPr>
        <p:spPr>
          <a:xfrm>
            <a:off x="1038669" y="3385840"/>
            <a:ext cx="4480398" cy="615553"/>
          </a:xfrm>
          <a:prstGeom prst="rect">
            <a:avLst/>
          </a:prstGeom>
          <a:noFill/>
        </p:spPr>
        <p:txBody>
          <a:bodyPr wrap="square" rtlCol="0">
            <a:spAutoFit/>
          </a:bodyPr>
          <a:lstStyle/>
          <a:p>
            <a:r>
              <a:rPr lang="nl-NL" b="1">
                <a:latin typeface="AkkuratStd" panose="020B0504020101020102" pitchFamily="34" charset="77"/>
              </a:rPr>
              <a:t>Verschillende zienswijzen benutten</a:t>
            </a:r>
          </a:p>
          <a:p>
            <a:endParaRPr lang="nl-NL" sz="1600" b="1">
              <a:solidFill>
                <a:srgbClr val="EB5C5D"/>
              </a:solidFill>
              <a:latin typeface="AkkuratStd" panose="020B0504020101020102" pitchFamily="34" charset="77"/>
            </a:endParaRPr>
          </a:p>
        </p:txBody>
      </p:sp>
      <p:sp>
        <p:nvSpPr>
          <p:cNvPr id="8" name="Ovaal 7">
            <a:extLst>
              <a:ext uri="{FF2B5EF4-FFF2-40B4-BE49-F238E27FC236}">
                <a16:creationId xmlns:a16="http://schemas.microsoft.com/office/drawing/2014/main" id="{4EE68EEB-0BB8-5132-8316-B2D57CF38B12}"/>
              </a:ext>
            </a:extLst>
          </p:cNvPr>
          <p:cNvSpPr/>
          <p:nvPr/>
        </p:nvSpPr>
        <p:spPr>
          <a:xfrm>
            <a:off x="457442" y="3368547"/>
            <a:ext cx="410341" cy="409955"/>
          </a:xfrm>
          <a:prstGeom prst="ellipse">
            <a:avLst/>
          </a:prstGeom>
          <a:solidFill>
            <a:srgbClr val="E1E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255EB84-209E-AF69-9A3F-8660EF3F68E6}"/>
              </a:ext>
            </a:extLst>
          </p:cNvPr>
          <p:cNvSpPr txBox="1"/>
          <p:nvPr/>
        </p:nvSpPr>
        <p:spPr>
          <a:xfrm>
            <a:off x="503448" y="3378392"/>
            <a:ext cx="474133" cy="400110"/>
          </a:xfrm>
          <a:prstGeom prst="rect">
            <a:avLst/>
          </a:prstGeom>
          <a:noFill/>
        </p:spPr>
        <p:txBody>
          <a:bodyPr wrap="square" rtlCol="0">
            <a:spAutoFit/>
          </a:bodyPr>
          <a:lstStyle/>
          <a:p>
            <a:r>
              <a:rPr lang="nl-NL" sz="2000" b="1">
                <a:solidFill>
                  <a:schemeClr val="bg1"/>
                </a:solidFill>
                <a:latin typeface="AkkuratStd" panose="020B0504020101020102" pitchFamily="34" charset="77"/>
              </a:rPr>
              <a:t>3</a:t>
            </a:r>
          </a:p>
        </p:txBody>
      </p:sp>
      <p:sp>
        <p:nvSpPr>
          <p:cNvPr id="13" name="Ovaal 12">
            <a:extLst>
              <a:ext uri="{FF2B5EF4-FFF2-40B4-BE49-F238E27FC236}">
                <a16:creationId xmlns:a16="http://schemas.microsoft.com/office/drawing/2014/main" id="{DD1BBC7C-9FB6-6899-545B-E264D111502C}"/>
              </a:ext>
            </a:extLst>
          </p:cNvPr>
          <p:cNvSpPr/>
          <p:nvPr/>
        </p:nvSpPr>
        <p:spPr>
          <a:xfrm>
            <a:off x="457442" y="3986766"/>
            <a:ext cx="410341" cy="409955"/>
          </a:xfrm>
          <a:prstGeom prst="ellipse">
            <a:avLst/>
          </a:prstGeom>
          <a:solidFill>
            <a:srgbClr val="E1E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7409E511-C636-3AE2-9DDE-692979EC6711}"/>
              </a:ext>
            </a:extLst>
          </p:cNvPr>
          <p:cNvSpPr txBox="1"/>
          <p:nvPr/>
        </p:nvSpPr>
        <p:spPr>
          <a:xfrm>
            <a:off x="503448" y="3996611"/>
            <a:ext cx="281739" cy="400110"/>
          </a:xfrm>
          <a:prstGeom prst="rect">
            <a:avLst/>
          </a:prstGeom>
          <a:noFill/>
        </p:spPr>
        <p:txBody>
          <a:bodyPr wrap="square" rtlCol="0">
            <a:spAutoFit/>
          </a:bodyPr>
          <a:lstStyle/>
          <a:p>
            <a:r>
              <a:rPr lang="nl-NL" sz="2000" b="1">
                <a:solidFill>
                  <a:schemeClr val="bg1"/>
                </a:solidFill>
                <a:latin typeface="AkkuratStd" panose="020B0504020101020102" pitchFamily="34" charset="77"/>
              </a:rPr>
              <a:t>4</a:t>
            </a:r>
          </a:p>
        </p:txBody>
      </p:sp>
      <p:sp>
        <p:nvSpPr>
          <p:cNvPr id="15" name="Tekstvak 14">
            <a:extLst>
              <a:ext uri="{FF2B5EF4-FFF2-40B4-BE49-F238E27FC236}">
                <a16:creationId xmlns:a16="http://schemas.microsoft.com/office/drawing/2014/main" id="{D00496BA-7101-E54C-5DE0-07946FF92C71}"/>
              </a:ext>
            </a:extLst>
          </p:cNvPr>
          <p:cNvSpPr txBox="1"/>
          <p:nvPr/>
        </p:nvSpPr>
        <p:spPr>
          <a:xfrm>
            <a:off x="1038669" y="4008795"/>
            <a:ext cx="3781984" cy="615553"/>
          </a:xfrm>
          <a:prstGeom prst="rect">
            <a:avLst/>
          </a:prstGeom>
          <a:noFill/>
        </p:spPr>
        <p:txBody>
          <a:bodyPr wrap="square" rtlCol="0">
            <a:spAutoFit/>
          </a:bodyPr>
          <a:lstStyle/>
          <a:p>
            <a:r>
              <a:rPr lang="nl-NL" b="1">
                <a:latin typeface="AkkuratStd" panose="020B0504020101020102" pitchFamily="34" charset="77"/>
              </a:rPr>
              <a:t>Kracht van twijfel en niet-weten</a:t>
            </a:r>
          </a:p>
          <a:p>
            <a:endParaRPr lang="nl-NL" sz="1600" b="1">
              <a:solidFill>
                <a:srgbClr val="EB5C5D"/>
              </a:solidFill>
              <a:latin typeface="AkkuratStd" panose="020B0504020101020102" pitchFamily="34" charset="77"/>
            </a:endParaRPr>
          </a:p>
        </p:txBody>
      </p:sp>
      <p:sp>
        <p:nvSpPr>
          <p:cNvPr id="18" name="Ovaal 17">
            <a:extLst>
              <a:ext uri="{FF2B5EF4-FFF2-40B4-BE49-F238E27FC236}">
                <a16:creationId xmlns:a16="http://schemas.microsoft.com/office/drawing/2014/main" id="{A9E05CA7-95D4-68CC-832F-51C71F0AAF37}"/>
              </a:ext>
            </a:extLst>
          </p:cNvPr>
          <p:cNvSpPr/>
          <p:nvPr/>
        </p:nvSpPr>
        <p:spPr>
          <a:xfrm>
            <a:off x="457442" y="4588505"/>
            <a:ext cx="410341" cy="409955"/>
          </a:xfrm>
          <a:prstGeom prst="ellipse">
            <a:avLst/>
          </a:prstGeom>
          <a:solidFill>
            <a:srgbClr val="E1E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7E234BC4-D1B3-E221-3E75-A06AC33353A5}"/>
              </a:ext>
            </a:extLst>
          </p:cNvPr>
          <p:cNvSpPr txBox="1"/>
          <p:nvPr/>
        </p:nvSpPr>
        <p:spPr>
          <a:xfrm>
            <a:off x="503448" y="4598350"/>
            <a:ext cx="281739" cy="400110"/>
          </a:xfrm>
          <a:prstGeom prst="rect">
            <a:avLst/>
          </a:prstGeom>
          <a:noFill/>
        </p:spPr>
        <p:txBody>
          <a:bodyPr wrap="square" rtlCol="0">
            <a:spAutoFit/>
          </a:bodyPr>
          <a:lstStyle/>
          <a:p>
            <a:r>
              <a:rPr lang="nl-NL" sz="2000" b="1">
                <a:solidFill>
                  <a:schemeClr val="bg1"/>
                </a:solidFill>
                <a:latin typeface="AkkuratStd" panose="020B0504020101020102" pitchFamily="34" charset="77"/>
              </a:rPr>
              <a:t>5</a:t>
            </a:r>
          </a:p>
        </p:txBody>
      </p:sp>
      <p:sp>
        <p:nvSpPr>
          <p:cNvPr id="23" name="Tekstvak 22">
            <a:extLst>
              <a:ext uri="{FF2B5EF4-FFF2-40B4-BE49-F238E27FC236}">
                <a16:creationId xmlns:a16="http://schemas.microsoft.com/office/drawing/2014/main" id="{CA89F866-107D-E191-C9BC-3CC69A9C19D6}"/>
              </a:ext>
            </a:extLst>
          </p:cNvPr>
          <p:cNvSpPr txBox="1"/>
          <p:nvPr/>
        </p:nvSpPr>
        <p:spPr>
          <a:xfrm>
            <a:off x="1059389" y="4560419"/>
            <a:ext cx="3648484" cy="615553"/>
          </a:xfrm>
          <a:prstGeom prst="rect">
            <a:avLst/>
          </a:prstGeom>
          <a:noFill/>
        </p:spPr>
        <p:txBody>
          <a:bodyPr wrap="square" rtlCol="0">
            <a:spAutoFit/>
          </a:bodyPr>
          <a:lstStyle/>
          <a:p>
            <a:r>
              <a:rPr lang="nl-NL" b="1">
                <a:latin typeface="AkkuratStd" panose="020B0504020101020102" pitchFamily="34" charset="77"/>
              </a:rPr>
              <a:t>Plan van aanpak voor het team</a:t>
            </a:r>
          </a:p>
          <a:p>
            <a:endParaRPr lang="nl-NL" sz="1600" b="1">
              <a:solidFill>
                <a:srgbClr val="EB5C5D"/>
              </a:solidFill>
              <a:latin typeface="AkkuratStd" panose="020B0504020101020102" pitchFamily="34" charset="77"/>
            </a:endParaRPr>
          </a:p>
        </p:txBody>
      </p:sp>
      <p:sp>
        <p:nvSpPr>
          <p:cNvPr id="24" name="Tekstvak 23">
            <a:extLst>
              <a:ext uri="{FF2B5EF4-FFF2-40B4-BE49-F238E27FC236}">
                <a16:creationId xmlns:a16="http://schemas.microsoft.com/office/drawing/2014/main" id="{3CCE0F20-F16C-2B5D-5CF3-88204FAC1695}"/>
              </a:ext>
            </a:extLst>
          </p:cNvPr>
          <p:cNvSpPr txBox="1"/>
          <p:nvPr/>
        </p:nvSpPr>
        <p:spPr>
          <a:xfrm>
            <a:off x="1059389" y="5138032"/>
            <a:ext cx="1687742" cy="615553"/>
          </a:xfrm>
          <a:prstGeom prst="rect">
            <a:avLst/>
          </a:prstGeom>
          <a:noFill/>
        </p:spPr>
        <p:txBody>
          <a:bodyPr wrap="square" rtlCol="0">
            <a:spAutoFit/>
          </a:bodyPr>
          <a:lstStyle/>
          <a:p>
            <a:r>
              <a:rPr lang="nl-NL" b="1">
                <a:latin typeface="AkkuratStd" panose="020B0504020101020102" pitchFamily="34" charset="77"/>
              </a:rPr>
              <a:t>Check - out</a:t>
            </a:r>
          </a:p>
          <a:p>
            <a:endParaRPr lang="nl-NL" sz="1600" b="1">
              <a:solidFill>
                <a:srgbClr val="EB5C5D"/>
              </a:solidFill>
              <a:latin typeface="AkkuratStd" panose="020B0504020101020102" pitchFamily="34" charset="77"/>
            </a:endParaRPr>
          </a:p>
        </p:txBody>
      </p:sp>
      <p:sp>
        <p:nvSpPr>
          <p:cNvPr id="3" name="Ovaal 2">
            <a:extLst>
              <a:ext uri="{FF2B5EF4-FFF2-40B4-BE49-F238E27FC236}">
                <a16:creationId xmlns:a16="http://schemas.microsoft.com/office/drawing/2014/main" id="{5438230A-F09A-495B-2F2A-257F97F5CA66}"/>
              </a:ext>
            </a:extLst>
          </p:cNvPr>
          <p:cNvSpPr/>
          <p:nvPr/>
        </p:nvSpPr>
        <p:spPr>
          <a:xfrm>
            <a:off x="454407" y="5139468"/>
            <a:ext cx="410341" cy="409955"/>
          </a:xfrm>
          <a:prstGeom prst="ellipse">
            <a:avLst/>
          </a:prstGeom>
          <a:solidFill>
            <a:srgbClr val="E1E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A2DD94E6-B94E-07A1-5544-0EC9D9E55370}"/>
              </a:ext>
            </a:extLst>
          </p:cNvPr>
          <p:cNvSpPr txBox="1"/>
          <p:nvPr/>
        </p:nvSpPr>
        <p:spPr>
          <a:xfrm>
            <a:off x="500413" y="5149313"/>
            <a:ext cx="281739" cy="400110"/>
          </a:xfrm>
          <a:prstGeom prst="rect">
            <a:avLst/>
          </a:prstGeom>
          <a:noFill/>
        </p:spPr>
        <p:txBody>
          <a:bodyPr wrap="square" rtlCol="0">
            <a:spAutoFit/>
          </a:bodyPr>
          <a:lstStyle/>
          <a:p>
            <a:r>
              <a:rPr lang="nl-NL" sz="2000" b="1">
                <a:solidFill>
                  <a:schemeClr val="bg1"/>
                </a:solidFill>
                <a:latin typeface="AkkuratStd" panose="020B0504020101020102" pitchFamily="34" charset="77"/>
              </a:rPr>
              <a:t>6</a:t>
            </a:r>
          </a:p>
        </p:txBody>
      </p:sp>
      <p:pic>
        <p:nvPicPr>
          <p:cNvPr id="11" name="Afbeelding 10">
            <a:extLst>
              <a:ext uri="{FF2B5EF4-FFF2-40B4-BE49-F238E27FC236}">
                <a16:creationId xmlns:a16="http://schemas.microsoft.com/office/drawing/2014/main" id="{E4C4AFB3-E571-73DA-59A4-4EE520BD0CB7}"/>
              </a:ext>
            </a:extLst>
          </p:cNvPr>
          <p:cNvPicPr>
            <a:picLocks noChangeAspect="1"/>
          </p:cNvPicPr>
          <p:nvPr/>
        </p:nvPicPr>
        <p:blipFill>
          <a:blip r:embed="rId3"/>
          <a:stretch>
            <a:fillRect/>
          </a:stretch>
        </p:blipFill>
        <p:spPr>
          <a:xfrm>
            <a:off x="6096000" y="2637464"/>
            <a:ext cx="4648200" cy="3225800"/>
          </a:xfrm>
          <a:prstGeom prst="rect">
            <a:avLst/>
          </a:prstGeom>
        </p:spPr>
      </p:pic>
      <p:sp>
        <p:nvSpPr>
          <p:cNvPr id="12" name="Tekstvak 11">
            <a:extLst>
              <a:ext uri="{FF2B5EF4-FFF2-40B4-BE49-F238E27FC236}">
                <a16:creationId xmlns:a16="http://schemas.microsoft.com/office/drawing/2014/main" id="{55C3A69C-C04E-A969-02E8-BD3CB150AFEF}"/>
              </a:ext>
            </a:extLst>
          </p:cNvPr>
          <p:cNvSpPr txBox="1"/>
          <p:nvPr/>
        </p:nvSpPr>
        <p:spPr>
          <a:xfrm>
            <a:off x="1038669" y="2201402"/>
            <a:ext cx="3568850" cy="615553"/>
          </a:xfrm>
          <a:prstGeom prst="rect">
            <a:avLst/>
          </a:prstGeom>
          <a:noFill/>
        </p:spPr>
        <p:txBody>
          <a:bodyPr wrap="square" rtlCol="0">
            <a:spAutoFit/>
          </a:bodyPr>
          <a:lstStyle/>
          <a:p>
            <a:r>
              <a:rPr lang="nl-NL" b="1">
                <a:latin typeface="AkkuratStd" panose="020B0504020101020102" pitchFamily="34" charset="77"/>
              </a:rPr>
              <a:t>Verhalentour</a:t>
            </a:r>
          </a:p>
          <a:p>
            <a:endParaRPr lang="nl-NL" sz="1600" b="1">
              <a:solidFill>
                <a:srgbClr val="EB5C5D"/>
              </a:solidFill>
              <a:latin typeface="AkkuratStd" panose="020B0504020101020102"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B0EA8A42-5D91-EAB1-1F0E-6F3606D2CD4A}"/>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0299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375"/>
        </a:solidFill>
        <a:effectLst/>
      </p:bgPr>
    </p:bg>
    <p:spTree>
      <p:nvGrpSpPr>
        <p:cNvPr id="1" name="">
          <a:extLst>
            <a:ext uri="{FF2B5EF4-FFF2-40B4-BE49-F238E27FC236}">
              <a16:creationId xmlns:a16="http://schemas.microsoft.com/office/drawing/2014/main" id="{F7975A27-6B16-31EF-095C-7B303FE3E655}"/>
            </a:ext>
          </a:extLst>
        </p:cNvPr>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4D9F7031-B783-356C-C6B7-5A35694F0BDE}"/>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241BC8EA-01AF-5B5D-0C06-239350C39301}"/>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B32FC769-AC78-E51C-E936-D0EF0EF1EC12}"/>
              </a:ext>
            </a:extLst>
          </p:cNvPr>
          <p:cNvSpPr txBox="1"/>
          <p:nvPr/>
        </p:nvSpPr>
        <p:spPr>
          <a:xfrm>
            <a:off x="609878" y="628431"/>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1</a:t>
            </a:r>
          </a:p>
        </p:txBody>
      </p:sp>
      <p:sp>
        <p:nvSpPr>
          <p:cNvPr id="4" name="Tekstvak 3">
            <a:extLst>
              <a:ext uri="{FF2B5EF4-FFF2-40B4-BE49-F238E27FC236}">
                <a16:creationId xmlns:a16="http://schemas.microsoft.com/office/drawing/2014/main" id="{8D704740-CF61-0A3B-B377-4640665D3745}"/>
              </a:ext>
            </a:extLst>
          </p:cNvPr>
          <p:cNvSpPr txBox="1"/>
          <p:nvPr/>
        </p:nvSpPr>
        <p:spPr>
          <a:xfrm>
            <a:off x="1726490" y="4151370"/>
            <a:ext cx="10133811" cy="1938992"/>
          </a:xfrm>
          <a:prstGeom prst="rect">
            <a:avLst/>
          </a:prstGeom>
          <a:noFill/>
        </p:spPr>
        <p:txBody>
          <a:bodyPr wrap="square" rtlCol="0">
            <a:spAutoFit/>
          </a:bodyPr>
          <a:lstStyle/>
          <a:p>
            <a:r>
              <a:rPr lang="nl-NL" sz="6000" b="1">
                <a:latin typeface="AkkuratStd" panose="020B0504020101020102" pitchFamily="34" charset="77"/>
              </a:rPr>
              <a:t>Verhalentour:</a:t>
            </a:r>
          </a:p>
          <a:p>
            <a:r>
              <a:rPr lang="nl-NL" sz="6000" b="1">
                <a:latin typeface="AkkuratStd" panose="020B0504020101020102" pitchFamily="34" charset="77"/>
              </a:rPr>
              <a:t>Lerend</a:t>
            </a:r>
          </a:p>
        </p:txBody>
      </p:sp>
      <p:sp>
        <p:nvSpPr>
          <p:cNvPr id="2" name="Tekstvak 1">
            <a:extLst>
              <a:ext uri="{FF2B5EF4-FFF2-40B4-BE49-F238E27FC236}">
                <a16:creationId xmlns:a16="http://schemas.microsoft.com/office/drawing/2014/main" id="{1FE08020-7F98-B91E-1EB3-6A731C76701C}"/>
              </a:ext>
            </a:extLst>
          </p:cNvPr>
          <p:cNvSpPr txBox="1"/>
          <p:nvPr/>
        </p:nvSpPr>
        <p:spPr>
          <a:xfrm>
            <a:off x="2223969" y="684635"/>
            <a:ext cx="1157436" cy="461665"/>
          </a:xfrm>
          <a:prstGeom prst="rect">
            <a:avLst/>
          </a:prstGeom>
          <a:noFill/>
        </p:spPr>
        <p:txBody>
          <a:bodyPr wrap="square">
            <a:spAutoFit/>
          </a:bodyPr>
          <a:lstStyle/>
          <a:p>
            <a:r>
              <a:rPr lang="nl-NL" sz="2400" i="1">
                <a:solidFill>
                  <a:schemeClr val="bg1"/>
                </a:solidFill>
                <a:latin typeface="Akkurat LL Light" panose="020B0404010101010104" pitchFamily="34" charset="77"/>
                <a:cs typeface="Akkurat LL Light" panose="020B0404010101010104" pitchFamily="34" charset="77"/>
              </a:rPr>
              <a:t>15 min</a:t>
            </a:r>
          </a:p>
        </p:txBody>
      </p:sp>
      <p:pic>
        <p:nvPicPr>
          <p:cNvPr id="8" name="Afbeelding 7">
            <a:extLst>
              <a:ext uri="{FF2B5EF4-FFF2-40B4-BE49-F238E27FC236}">
                <a16:creationId xmlns:a16="http://schemas.microsoft.com/office/drawing/2014/main" id="{F5E28250-E710-A2C2-E17D-CD45D7E8BFB8}"/>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3236415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F96D98BE-38F7-58B3-7FF2-C2BC4A1317D9}"/>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A4C454A-98A2-E49F-D74C-BBFB783712FF}"/>
              </a:ext>
            </a:extLst>
          </p:cNvPr>
          <p:cNvSpPr txBox="1"/>
          <p:nvPr/>
        </p:nvSpPr>
        <p:spPr>
          <a:xfrm>
            <a:off x="1687582" y="4773599"/>
            <a:ext cx="7754589" cy="2677656"/>
          </a:xfrm>
          <a:prstGeom prst="rect">
            <a:avLst/>
          </a:prstGeom>
          <a:noFill/>
        </p:spPr>
        <p:txBody>
          <a:bodyPr wrap="square">
            <a:spAutoFit/>
          </a:bodyPr>
          <a:lstStyle/>
          <a:p>
            <a:r>
              <a:rPr lang="nl-NL" sz="2400" dirty="0">
                <a:latin typeface="Akkurat LL Light" panose="020B0404010101010104" pitchFamily="34" charset="77"/>
                <a:cs typeface="Akkurat LL Light" panose="020B0404010101010104" pitchFamily="34" charset="77"/>
              </a:rPr>
              <a:t>Luister naar de </a:t>
            </a:r>
            <a:r>
              <a:rPr lang="nl-NL" sz="2400" dirty="0">
                <a:latin typeface="Akkurat LL Light" panose="020B0404010101010104" pitchFamily="34" charset="77"/>
                <a:cs typeface="Akkurat LL Light" panose="020B0404010101010104" pitchFamily="34" charset="77"/>
                <a:hlinkClick r:id="rId3"/>
              </a:rPr>
              <a:t>verhalentour</a:t>
            </a:r>
            <a:r>
              <a:rPr lang="nl-NL" sz="2400" dirty="0">
                <a:latin typeface="Akkurat LL Light" panose="020B0404010101010104" pitchFamily="34" charset="77"/>
                <a:cs typeface="Akkurat LL Light" panose="020B0404010101010104" pitchFamily="34" charset="77"/>
              </a:rPr>
              <a:t> en beantwoord daarna in duo’s de vraag: </a:t>
            </a:r>
            <a:r>
              <a:rPr lang="nl-NL" sz="2400" i="1" dirty="0">
                <a:latin typeface="Akkurat LL Light" panose="020B0404010101010104" pitchFamily="34" charset="77"/>
              </a:rPr>
              <a:t>Wie in jouw netwerk vraag jij om mee te denken en waarom deze persoon?</a:t>
            </a:r>
          </a:p>
          <a:p>
            <a:endParaRPr lang="nl-NL" sz="2400" dirty="0">
              <a:latin typeface="Akkurat LL Light" panose="020B0404010101010104" pitchFamily="34" charset="77"/>
              <a:cs typeface="Akkurat LL Light" panose="020B0404010101010104" pitchFamily="34" charset="77"/>
            </a:endParaRPr>
          </a:p>
          <a:p>
            <a:endParaRPr lang="nl-NL" sz="2400" dirty="0">
              <a:latin typeface="Akkurat LL Light" panose="020B0404010101010104" pitchFamily="34" charset="77"/>
              <a:cs typeface="Akkurat LL Light" panose="020B0404010101010104" pitchFamily="34" charset="77"/>
            </a:endParaRPr>
          </a:p>
          <a:p>
            <a:endParaRPr lang="nl-NL" sz="2400" dirty="0">
              <a:latin typeface="Akkurat LL Light" panose="020B0404010101010104" pitchFamily="34" charset="77"/>
              <a:cs typeface="Akkurat LL Light" panose="020B0404010101010104" pitchFamily="34" charset="77"/>
            </a:endParaRPr>
          </a:p>
          <a:p>
            <a:endParaRPr lang="nl-NL" sz="2400" dirty="0">
              <a:latin typeface="Akkurat LL Light" panose="020B0404010101010104" pitchFamily="34" charset="77"/>
              <a:cs typeface="Akkurat LL Light" panose="020B0404010101010104" pitchFamily="34" charset="77"/>
            </a:endParaRPr>
          </a:p>
        </p:txBody>
      </p:sp>
      <p:cxnSp>
        <p:nvCxnSpPr>
          <p:cNvPr id="8" name="Rechte verbindingslijn 7">
            <a:extLst>
              <a:ext uri="{FF2B5EF4-FFF2-40B4-BE49-F238E27FC236}">
                <a16:creationId xmlns:a16="http://schemas.microsoft.com/office/drawing/2014/main" id="{A7DC1A9D-BD20-DAB9-92B7-F5B5336A6494}"/>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9" name="Ovaal 8">
            <a:extLst>
              <a:ext uri="{FF2B5EF4-FFF2-40B4-BE49-F238E27FC236}">
                <a16:creationId xmlns:a16="http://schemas.microsoft.com/office/drawing/2014/main" id="{D6F3D03B-AB6A-0964-CAA5-5F6EC2DABAE9}"/>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E39A0B0D-C75E-3FE0-0A0A-32D719B04E83}"/>
              </a:ext>
            </a:extLst>
          </p:cNvPr>
          <p:cNvSpPr txBox="1"/>
          <p:nvPr/>
        </p:nvSpPr>
        <p:spPr>
          <a:xfrm>
            <a:off x="609878" y="628431"/>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1</a:t>
            </a:r>
          </a:p>
        </p:txBody>
      </p:sp>
      <p:sp>
        <p:nvSpPr>
          <p:cNvPr id="13" name="Tekstvak 12">
            <a:extLst>
              <a:ext uri="{FF2B5EF4-FFF2-40B4-BE49-F238E27FC236}">
                <a16:creationId xmlns:a16="http://schemas.microsoft.com/office/drawing/2014/main" id="{7D92B2D4-A196-209F-0A44-279DA10B732E}"/>
              </a:ext>
            </a:extLst>
          </p:cNvPr>
          <p:cNvSpPr txBox="1"/>
          <p:nvPr/>
        </p:nvSpPr>
        <p:spPr>
          <a:xfrm>
            <a:off x="1687582" y="431212"/>
            <a:ext cx="7893992" cy="1384995"/>
          </a:xfrm>
          <a:prstGeom prst="rect">
            <a:avLst/>
          </a:prstGeom>
          <a:noFill/>
        </p:spPr>
        <p:txBody>
          <a:bodyPr wrap="square" rtlCol="0">
            <a:spAutoFit/>
          </a:bodyPr>
          <a:lstStyle/>
          <a:p>
            <a:r>
              <a:rPr lang="nl-NL" sz="2800" b="1">
                <a:latin typeface="AkkuratStd" panose="020B0504020101020102" pitchFamily="34" charset="77"/>
              </a:rPr>
              <a:t>Verhalentour</a:t>
            </a:r>
          </a:p>
          <a:p>
            <a:r>
              <a:rPr lang="nl-NL" sz="2800">
                <a:latin typeface="AkkuratStd" panose="020B0504020101020102" pitchFamily="34" charset="77"/>
              </a:rPr>
              <a:t>Lerend</a:t>
            </a:r>
          </a:p>
          <a:p>
            <a:endParaRPr lang="nl-NL" sz="2800" b="1">
              <a:latin typeface="AkkuratStd" panose="020B0504020101020102" pitchFamily="34" charset="77"/>
            </a:endParaRPr>
          </a:p>
        </p:txBody>
      </p:sp>
      <p:pic>
        <p:nvPicPr>
          <p:cNvPr id="17" name="Afbeelding 16">
            <a:extLst>
              <a:ext uri="{FF2B5EF4-FFF2-40B4-BE49-F238E27FC236}">
                <a16:creationId xmlns:a16="http://schemas.microsoft.com/office/drawing/2014/main" id="{62CFD572-A914-D9E0-71D6-65E10C78AEC4}"/>
              </a:ext>
            </a:extLst>
          </p:cNvPr>
          <p:cNvPicPr>
            <a:picLocks noChangeAspect="1"/>
          </p:cNvPicPr>
          <p:nvPr/>
        </p:nvPicPr>
        <p:blipFill>
          <a:blip r:embed="rId4"/>
          <a:stretch>
            <a:fillRect/>
          </a:stretch>
        </p:blipFill>
        <p:spPr>
          <a:xfrm>
            <a:off x="1687582" y="1816207"/>
            <a:ext cx="5816600" cy="2717800"/>
          </a:xfrm>
          <a:prstGeom prst="rect">
            <a:avLst/>
          </a:prstGeom>
        </p:spPr>
      </p:pic>
      <p:pic>
        <p:nvPicPr>
          <p:cNvPr id="2" name="Afbeelding 1">
            <a:extLst>
              <a:ext uri="{FF2B5EF4-FFF2-40B4-BE49-F238E27FC236}">
                <a16:creationId xmlns:a16="http://schemas.microsoft.com/office/drawing/2014/main" id="{06EF6429-DA5F-047A-4258-C2248B13947B}"/>
              </a:ext>
            </a:extLst>
          </p:cNvPr>
          <p:cNvPicPr>
            <a:picLocks noChangeAspect="1"/>
          </p:cNvPicPr>
          <p:nvPr/>
        </p:nvPicPr>
        <p:blipFill>
          <a:blip r:embed="rId5"/>
          <a:srcRect/>
          <a:stretch/>
        </p:blipFill>
        <p:spPr>
          <a:xfrm>
            <a:off x="9759052" y="628431"/>
            <a:ext cx="1905000" cy="1905000"/>
          </a:xfrm>
          <a:prstGeom prst="rect">
            <a:avLst/>
          </a:prstGeom>
        </p:spPr>
      </p:pic>
      <p:pic>
        <p:nvPicPr>
          <p:cNvPr id="3" name="Afbeelding 2" descr="Afbeelding met Lettertype, Graphics, logo, schermopname&#10;&#10;Automatisch gegenereerde beschrijving">
            <a:extLst>
              <a:ext uri="{FF2B5EF4-FFF2-40B4-BE49-F238E27FC236}">
                <a16:creationId xmlns:a16="http://schemas.microsoft.com/office/drawing/2014/main" id="{C80CBA45-113D-936C-86CB-26189421679E}"/>
              </a:ext>
            </a:extLst>
          </p:cNvPr>
          <p:cNvPicPr>
            <a:picLocks noChangeAspect="1"/>
          </p:cNvPicPr>
          <p:nvPr/>
        </p:nvPicPr>
        <p:blipFill>
          <a:blip r:embed="rId6">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297562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E375"/>
        </a:solidFill>
        <a:effectLst/>
      </p:bgPr>
    </p:bg>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F96C860C-EB8C-A601-3A2F-8045C41AD7E8}"/>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8F1C5F85-DB63-4649-9FDC-EC174AC4CFFC}"/>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54C5179-FC65-A890-ED27-4E15854BBF71}"/>
              </a:ext>
            </a:extLst>
          </p:cNvPr>
          <p:cNvSpPr txBox="1"/>
          <p:nvPr/>
        </p:nvSpPr>
        <p:spPr>
          <a:xfrm>
            <a:off x="609878" y="628431"/>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2</a:t>
            </a:r>
          </a:p>
        </p:txBody>
      </p:sp>
      <p:sp>
        <p:nvSpPr>
          <p:cNvPr id="4" name="Tekstvak 3">
            <a:extLst>
              <a:ext uri="{FF2B5EF4-FFF2-40B4-BE49-F238E27FC236}">
                <a16:creationId xmlns:a16="http://schemas.microsoft.com/office/drawing/2014/main" id="{1E871F67-E61F-B603-427F-58D119E64966}"/>
              </a:ext>
            </a:extLst>
          </p:cNvPr>
          <p:cNvSpPr txBox="1"/>
          <p:nvPr/>
        </p:nvSpPr>
        <p:spPr>
          <a:xfrm>
            <a:off x="1726492" y="4151370"/>
            <a:ext cx="7893992" cy="1938992"/>
          </a:xfrm>
          <a:prstGeom prst="rect">
            <a:avLst/>
          </a:prstGeom>
          <a:noFill/>
        </p:spPr>
        <p:txBody>
          <a:bodyPr wrap="square" rtlCol="0">
            <a:spAutoFit/>
          </a:bodyPr>
          <a:lstStyle/>
          <a:p>
            <a:r>
              <a:rPr lang="nl-NL" sz="6000" b="1">
                <a:latin typeface="AkkuratStd" panose="020B0504020101020102" pitchFamily="34" charset="77"/>
              </a:rPr>
              <a:t>Hoe sta jij in de </a:t>
            </a:r>
          </a:p>
          <a:p>
            <a:r>
              <a:rPr lang="nl-NL" sz="6000" b="1">
                <a:latin typeface="AkkuratStd" panose="020B0504020101020102" pitchFamily="34" charset="77"/>
              </a:rPr>
              <a:t>‘leerstand’?</a:t>
            </a:r>
          </a:p>
        </p:txBody>
      </p:sp>
      <p:sp>
        <p:nvSpPr>
          <p:cNvPr id="2" name="Tekstvak 1">
            <a:extLst>
              <a:ext uri="{FF2B5EF4-FFF2-40B4-BE49-F238E27FC236}">
                <a16:creationId xmlns:a16="http://schemas.microsoft.com/office/drawing/2014/main" id="{2BE5A204-D9AD-B494-C6ED-8D734FCA6D74}"/>
              </a:ext>
            </a:extLst>
          </p:cNvPr>
          <p:cNvSpPr txBox="1"/>
          <p:nvPr/>
        </p:nvSpPr>
        <p:spPr>
          <a:xfrm>
            <a:off x="2223969" y="684635"/>
            <a:ext cx="1157436" cy="461665"/>
          </a:xfrm>
          <a:prstGeom prst="rect">
            <a:avLst/>
          </a:prstGeom>
          <a:noFill/>
        </p:spPr>
        <p:txBody>
          <a:bodyPr wrap="square">
            <a:spAutoFit/>
          </a:bodyPr>
          <a:lstStyle/>
          <a:p>
            <a:r>
              <a:rPr lang="nl-NL" sz="2400" i="1">
                <a:solidFill>
                  <a:schemeClr val="bg1"/>
                </a:solidFill>
                <a:latin typeface="Akkurat LL Light" panose="020B0404010101010104" pitchFamily="34" charset="77"/>
                <a:cs typeface="Akkurat LL Light" panose="020B0404010101010104" pitchFamily="34" charset="77"/>
              </a:rPr>
              <a:t>15 min</a:t>
            </a:r>
          </a:p>
        </p:txBody>
      </p:sp>
      <p:pic>
        <p:nvPicPr>
          <p:cNvPr id="6" name="Afbeelding 5">
            <a:extLst>
              <a:ext uri="{FF2B5EF4-FFF2-40B4-BE49-F238E27FC236}">
                <a16:creationId xmlns:a16="http://schemas.microsoft.com/office/drawing/2014/main" id="{F2C68B22-E6E6-9842-C833-AA4421D7BF90}"/>
              </a:ext>
            </a:extLst>
          </p:cNvPr>
          <p:cNvPicPr>
            <a:picLocks noChangeAspect="1"/>
          </p:cNvPicPr>
          <p:nvPr/>
        </p:nvPicPr>
        <p:blipFill>
          <a:blip r:embed="rId3"/>
          <a:stretch>
            <a:fillRect/>
          </a:stretch>
        </p:blipFill>
        <p:spPr>
          <a:xfrm>
            <a:off x="1712895" y="699016"/>
            <a:ext cx="419100" cy="419100"/>
          </a:xfrm>
          <a:prstGeom prst="rect">
            <a:avLst/>
          </a:prstGeom>
        </p:spPr>
      </p:pic>
    </p:spTree>
    <p:extLst>
      <p:ext uri="{BB962C8B-B14F-4D97-AF65-F5344CB8AC3E}">
        <p14:creationId xmlns:p14="http://schemas.microsoft.com/office/powerpoint/2010/main" val="125297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E375">
            <a:alpha val="50000"/>
          </a:srgbClr>
        </a:solidFill>
        <a:effectLst/>
      </p:bgPr>
    </p:bg>
    <p:spTree>
      <p:nvGrpSpPr>
        <p:cNvPr id="1" name="">
          <a:extLst>
            <a:ext uri="{FF2B5EF4-FFF2-40B4-BE49-F238E27FC236}">
              <a16:creationId xmlns:a16="http://schemas.microsoft.com/office/drawing/2014/main" id="{8D0F4890-3145-0D41-ECDC-881D83787091}"/>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D69E572-73D3-DCBE-3000-7EF8A4D7D74D}"/>
              </a:ext>
            </a:extLst>
          </p:cNvPr>
          <p:cNvSpPr txBox="1"/>
          <p:nvPr/>
        </p:nvSpPr>
        <p:spPr>
          <a:xfrm>
            <a:off x="1687582" y="4539338"/>
            <a:ext cx="7211090" cy="1708160"/>
          </a:xfrm>
          <a:prstGeom prst="rect">
            <a:avLst/>
          </a:prstGeom>
          <a:noFill/>
        </p:spPr>
        <p:txBody>
          <a:bodyPr wrap="square" rtlCol="0">
            <a:spAutoFit/>
          </a:bodyPr>
          <a:lstStyle/>
          <a:p>
            <a:pPr>
              <a:spcBef>
                <a:spcPts val="120"/>
              </a:spcBef>
              <a:spcAft>
                <a:spcPts val="120"/>
              </a:spcAft>
            </a:pPr>
            <a:r>
              <a:rPr lang="nl-NL" sz="2800" b="1" kern="100">
                <a:effectLst/>
                <a:latin typeface="AkkuratStd" panose="020B0504020101020102" pitchFamily="34" charset="77"/>
                <a:ea typeface="Aptos" panose="020B0004020202020204" pitchFamily="34" charset="0"/>
                <a:cs typeface="Times New Roman" panose="02020603050405020304" pitchFamily="18" charset="0"/>
              </a:rPr>
              <a:t>Opdracht</a:t>
            </a:r>
          </a:p>
          <a:p>
            <a:pPr>
              <a:spcBef>
                <a:spcPts val="120"/>
              </a:spcBef>
              <a:spcAft>
                <a:spcPts val="120"/>
              </a:spcAft>
            </a:pPr>
            <a:r>
              <a:rPr lang="nl-NL" sz="2400" kern="100">
                <a:effectLst/>
                <a:latin typeface="AkkuratStd Light" panose="020B0404020101020102" pitchFamily="34" charset="77"/>
                <a:ea typeface="Aptos" panose="020B0004020202020204" pitchFamily="34" charset="0"/>
                <a:cs typeface="Times New Roman" panose="02020603050405020304" pitchFamily="18" charset="0"/>
              </a:rPr>
              <a:t>Leg de kaarten met de tekst naar beneden. </a:t>
            </a:r>
          </a:p>
          <a:p>
            <a:pPr>
              <a:spcBef>
                <a:spcPts val="120"/>
              </a:spcBef>
              <a:spcAft>
                <a:spcPts val="120"/>
              </a:spcAft>
            </a:pPr>
            <a:r>
              <a:rPr lang="nl-NL" sz="2400" kern="100">
                <a:effectLst/>
                <a:latin typeface="AkkuratStd Light" panose="020B0404020101020102" pitchFamily="34" charset="77"/>
                <a:ea typeface="Aptos" panose="020B0004020202020204" pitchFamily="34" charset="0"/>
                <a:cs typeface="Times New Roman" panose="02020603050405020304" pitchFamily="18" charset="0"/>
              </a:rPr>
              <a:t>Pak om de beurt een kaart en beantwoord </a:t>
            </a:r>
          </a:p>
          <a:p>
            <a:pPr>
              <a:spcBef>
                <a:spcPts val="120"/>
              </a:spcBef>
              <a:spcAft>
                <a:spcPts val="120"/>
              </a:spcAft>
            </a:pPr>
            <a:r>
              <a:rPr lang="nl-NL" sz="2400" kern="100">
                <a:effectLst/>
                <a:latin typeface="AkkuratStd Light" panose="020B0404020101020102" pitchFamily="34" charset="77"/>
                <a:ea typeface="Aptos" panose="020B0004020202020204" pitchFamily="34" charset="0"/>
                <a:cs typeface="Times New Roman" panose="02020603050405020304" pitchFamily="18" charset="0"/>
              </a:rPr>
              <a:t>de vraag.</a:t>
            </a:r>
            <a:endParaRPr lang="nl-NL" sz="2400">
              <a:latin typeface="AkkuratStd Light" panose="020B0404020101020102" pitchFamily="34" charset="77"/>
            </a:endParaRPr>
          </a:p>
        </p:txBody>
      </p:sp>
      <p:cxnSp>
        <p:nvCxnSpPr>
          <p:cNvPr id="3" name="Rechte verbindingslijn 2">
            <a:extLst>
              <a:ext uri="{FF2B5EF4-FFF2-40B4-BE49-F238E27FC236}">
                <a16:creationId xmlns:a16="http://schemas.microsoft.com/office/drawing/2014/main" id="{EAA54A3D-71A5-904E-7D3C-E6571785BC2F}"/>
              </a:ext>
            </a:extLst>
          </p:cNvPr>
          <p:cNvCxnSpPr>
            <a:cxnSpLocks/>
          </p:cNvCxnSpPr>
          <p:nvPr/>
        </p:nvCxnSpPr>
        <p:spPr>
          <a:xfrm>
            <a:off x="836023" y="0"/>
            <a:ext cx="0" cy="685800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411130DA-CCB5-D137-88DF-D50E5AA9A8AB}"/>
              </a:ext>
            </a:extLst>
          </p:cNvPr>
          <p:cNvSpPr/>
          <p:nvPr/>
        </p:nvSpPr>
        <p:spPr>
          <a:xfrm>
            <a:off x="527948" y="587891"/>
            <a:ext cx="609600" cy="609027"/>
          </a:xfrm>
          <a:prstGeom prst="ellipse">
            <a:avLst/>
          </a:prstGeom>
          <a:solidFill>
            <a:schemeClr val="bg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E9E41F57-2F42-907F-013B-9AA9B9ED90CC}"/>
              </a:ext>
            </a:extLst>
          </p:cNvPr>
          <p:cNvSpPr txBox="1"/>
          <p:nvPr/>
        </p:nvSpPr>
        <p:spPr>
          <a:xfrm>
            <a:off x="609878" y="628431"/>
            <a:ext cx="474133" cy="584775"/>
          </a:xfrm>
          <a:prstGeom prst="rect">
            <a:avLst/>
          </a:prstGeom>
          <a:noFill/>
        </p:spPr>
        <p:txBody>
          <a:bodyPr wrap="square" rtlCol="0">
            <a:spAutoFit/>
          </a:bodyPr>
          <a:lstStyle/>
          <a:p>
            <a:r>
              <a:rPr lang="nl-NL" sz="3200" b="1">
                <a:solidFill>
                  <a:srgbClr val="E1E375"/>
                </a:solidFill>
                <a:latin typeface="AkkuratStd" panose="020B0504020101020102" pitchFamily="34" charset="77"/>
              </a:rPr>
              <a:t>2</a:t>
            </a:r>
          </a:p>
        </p:txBody>
      </p:sp>
      <p:pic>
        <p:nvPicPr>
          <p:cNvPr id="9" name="Afbeelding 8">
            <a:extLst>
              <a:ext uri="{FF2B5EF4-FFF2-40B4-BE49-F238E27FC236}">
                <a16:creationId xmlns:a16="http://schemas.microsoft.com/office/drawing/2014/main" id="{C65B898D-3978-6608-E981-0547CC8B2E1C}"/>
              </a:ext>
            </a:extLst>
          </p:cNvPr>
          <p:cNvPicPr>
            <a:picLocks noChangeAspect="1"/>
          </p:cNvPicPr>
          <p:nvPr/>
        </p:nvPicPr>
        <p:blipFill>
          <a:blip r:embed="rId3"/>
          <a:stretch>
            <a:fillRect/>
          </a:stretch>
        </p:blipFill>
        <p:spPr>
          <a:xfrm>
            <a:off x="10981327" y="482520"/>
            <a:ext cx="749300" cy="850900"/>
          </a:xfrm>
          <a:prstGeom prst="rect">
            <a:avLst/>
          </a:prstGeom>
        </p:spPr>
      </p:pic>
      <p:sp>
        <p:nvSpPr>
          <p:cNvPr id="4" name="Tekstvak 3">
            <a:extLst>
              <a:ext uri="{FF2B5EF4-FFF2-40B4-BE49-F238E27FC236}">
                <a16:creationId xmlns:a16="http://schemas.microsoft.com/office/drawing/2014/main" id="{17DA1FCE-A49E-2D33-A1AA-80F1E1D710DF}"/>
              </a:ext>
            </a:extLst>
          </p:cNvPr>
          <p:cNvSpPr txBox="1"/>
          <p:nvPr/>
        </p:nvSpPr>
        <p:spPr>
          <a:xfrm>
            <a:off x="1687582" y="431212"/>
            <a:ext cx="7893992" cy="1384995"/>
          </a:xfrm>
          <a:prstGeom prst="rect">
            <a:avLst/>
          </a:prstGeom>
          <a:noFill/>
        </p:spPr>
        <p:txBody>
          <a:bodyPr wrap="square" rtlCol="0">
            <a:spAutoFit/>
          </a:bodyPr>
          <a:lstStyle/>
          <a:p>
            <a:r>
              <a:rPr lang="nl-NL" sz="2800" b="1">
                <a:latin typeface="AkkuratStd" panose="020B0504020101020102" pitchFamily="34" charset="77"/>
              </a:rPr>
              <a:t>Hoe sta jij in de leerstand?</a:t>
            </a:r>
          </a:p>
          <a:p>
            <a:r>
              <a:rPr lang="nl-NL" sz="2800">
                <a:latin typeface="AkkuratStd" panose="020B0504020101020102" pitchFamily="34" charset="77"/>
              </a:rPr>
              <a:t>Opdracht</a:t>
            </a:r>
          </a:p>
          <a:p>
            <a:endParaRPr lang="nl-NL" sz="2800" b="1">
              <a:latin typeface="AkkuratStd" panose="020B0504020101020102"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83AD60A2-C4D0-63CB-300B-41F79B5A8CB5}"/>
              </a:ext>
            </a:extLst>
          </p:cNvPr>
          <p:cNvPicPr>
            <a:picLocks noChangeAspect="1"/>
          </p:cNvPicPr>
          <p:nvPr/>
        </p:nvPicPr>
        <p:blipFill>
          <a:blip r:embed="rId4">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124470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E375">
            <a:alpha val="20000"/>
          </a:srgbClr>
        </a:solidFill>
        <a:effectLst/>
      </p:bgPr>
    </p:bg>
    <p:spTree>
      <p:nvGrpSpPr>
        <p:cNvPr id="1" name="">
          <a:extLst>
            <a:ext uri="{FF2B5EF4-FFF2-40B4-BE49-F238E27FC236}">
              <a16:creationId xmlns:a16="http://schemas.microsoft.com/office/drawing/2014/main" id="{3B43336D-8373-45C5-E0B9-6539A3CC4D8F}"/>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971E27B0-89AF-E972-2EEA-75855675DB0B}"/>
              </a:ext>
            </a:extLst>
          </p:cNvPr>
          <p:cNvPicPr>
            <a:picLocks noChangeAspect="1"/>
          </p:cNvPicPr>
          <p:nvPr/>
        </p:nvPicPr>
        <p:blipFill>
          <a:blip r:embed="rId3"/>
          <a:stretch>
            <a:fillRect/>
          </a:stretch>
        </p:blipFill>
        <p:spPr>
          <a:xfrm>
            <a:off x="754442" y="762000"/>
            <a:ext cx="3784600" cy="5334000"/>
          </a:xfrm>
          <a:prstGeom prst="rect">
            <a:avLst/>
          </a:prstGeom>
          <a:effectLst>
            <a:outerShdw blurRad="63500" sx="102000" sy="102000" algn="ctr" rotWithShape="0">
              <a:prstClr val="black">
                <a:alpha val="30000"/>
              </a:prstClr>
            </a:outerShdw>
          </a:effectLst>
        </p:spPr>
      </p:pic>
      <p:pic>
        <p:nvPicPr>
          <p:cNvPr id="5" name="Afbeelding 4">
            <a:extLst>
              <a:ext uri="{FF2B5EF4-FFF2-40B4-BE49-F238E27FC236}">
                <a16:creationId xmlns:a16="http://schemas.microsoft.com/office/drawing/2014/main" id="{4371C4C4-5782-A816-BC40-578745CD9EB2}"/>
              </a:ext>
            </a:extLst>
          </p:cNvPr>
          <p:cNvPicPr>
            <a:picLocks noChangeAspect="1"/>
          </p:cNvPicPr>
          <p:nvPr/>
        </p:nvPicPr>
        <p:blipFill>
          <a:blip r:embed="rId4"/>
          <a:stretch>
            <a:fillRect/>
          </a:stretch>
        </p:blipFill>
        <p:spPr>
          <a:xfrm>
            <a:off x="5108543" y="762000"/>
            <a:ext cx="3784600" cy="5334000"/>
          </a:xfrm>
          <a:prstGeom prst="rect">
            <a:avLst/>
          </a:prstGeom>
          <a:effectLst>
            <a:outerShdw blurRad="63500" sx="102000" sy="102000" algn="ctr" rotWithShape="0">
              <a:prstClr val="black">
                <a:alpha val="30000"/>
              </a:prstClr>
            </a:outerShdw>
          </a:effectLst>
        </p:spPr>
      </p:pic>
      <p:sp>
        <p:nvSpPr>
          <p:cNvPr id="3" name="Tekstvak 2">
            <a:extLst>
              <a:ext uri="{FF2B5EF4-FFF2-40B4-BE49-F238E27FC236}">
                <a16:creationId xmlns:a16="http://schemas.microsoft.com/office/drawing/2014/main" id="{8F03AF3D-6780-0E4E-6BF8-342363A4F0C4}"/>
              </a:ext>
            </a:extLst>
          </p:cNvPr>
          <p:cNvSpPr txBox="1"/>
          <p:nvPr/>
        </p:nvSpPr>
        <p:spPr>
          <a:xfrm>
            <a:off x="9153939" y="762000"/>
            <a:ext cx="2514600" cy="1277273"/>
          </a:xfrm>
          <a:prstGeom prst="rect">
            <a:avLst/>
          </a:prstGeom>
          <a:noFill/>
        </p:spPr>
        <p:txBody>
          <a:bodyPr wrap="square">
            <a:spAutoFit/>
          </a:bodyPr>
          <a:lstStyle/>
          <a:p>
            <a:r>
              <a:rPr lang="nl-NL" sz="1100" dirty="0">
                <a:effectLst/>
                <a:latin typeface="Akkurat LL Thin" panose="020B0304010101010104" pitchFamily="34" charset="77"/>
                <a:ea typeface="Aptos" panose="020B0004020202020204" pitchFamily="34" charset="0"/>
                <a:cs typeface="Akkurat LL Thin" panose="020B0304010101010104" pitchFamily="34" charset="77"/>
              </a:rPr>
              <a:t>Vragen zijn afkomstig uit: </a:t>
            </a:r>
            <a:r>
              <a:rPr lang="nl-NL" sz="1100" dirty="0" err="1">
                <a:effectLst/>
                <a:latin typeface="Akkurat LL Thin" panose="020B0304010101010104" pitchFamily="34" charset="77"/>
                <a:ea typeface="Aptos" panose="020B0004020202020204" pitchFamily="34" charset="0"/>
                <a:cs typeface="Akkurat LL Thin" panose="020B0304010101010104" pitchFamily="34" charset="77"/>
              </a:rPr>
              <a:t>Kolkhuis</a:t>
            </a:r>
            <a:r>
              <a:rPr lang="nl-NL" sz="1100" dirty="0">
                <a:effectLst/>
                <a:latin typeface="Akkurat LL Thin" panose="020B0304010101010104" pitchFamily="34" charset="77"/>
                <a:ea typeface="Aptos" panose="020B0004020202020204" pitchFamily="34" charset="0"/>
                <a:cs typeface="Akkurat LL Thin" panose="020B0304010101010104" pitchFamily="34" charset="77"/>
              </a:rPr>
              <a:t> Tanke, I.R. (2023). In de leerstand. Amsterdam: Boom. Copyright © 2023 Isolde </a:t>
            </a:r>
            <a:r>
              <a:rPr lang="nl-NL" sz="1100" dirty="0" err="1">
                <a:effectLst/>
                <a:latin typeface="Akkurat LL Thin" panose="020B0304010101010104" pitchFamily="34" charset="77"/>
                <a:ea typeface="Aptos" panose="020B0004020202020204" pitchFamily="34" charset="0"/>
                <a:cs typeface="Akkurat LL Thin" panose="020B0304010101010104" pitchFamily="34" charset="77"/>
              </a:rPr>
              <a:t>Kolkhuis</a:t>
            </a:r>
            <a:r>
              <a:rPr lang="nl-NL" sz="1100" dirty="0">
                <a:effectLst/>
                <a:latin typeface="Akkurat LL Thin" panose="020B0304010101010104" pitchFamily="34" charset="77"/>
                <a:ea typeface="Aptos" panose="020B0004020202020204" pitchFamily="34" charset="0"/>
                <a:cs typeface="Akkurat LL Thin" panose="020B0304010101010104" pitchFamily="34" charset="77"/>
              </a:rPr>
              <a:t> Tanke. Alle rechten voorbehouden. De inhoud is bedoeld voor niet-commercieel individueel gebruik</a:t>
            </a:r>
            <a:r>
              <a:rPr lang="nl-NL" sz="1100" dirty="0">
                <a:effectLst/>
                <a:latin typeface="Akkurat LL Thin" panose="020B0304010101010104" pitchFamily="34" charset="77"/>
                <a:cs typeface="Akkurat LL Thin" panose="020B0304010101010104" pitchFamily="34" charset="77"/>
              </a:rPr>
              <a:t> </a:t>
            </a:r>
            <a:endParaRPr lang="nl-NL" sz="1100" dirty="0">
              <a:latin typeface="Akkurat LL Thin" panose="020B0304010101010104" pitchFamily="34" charset="77"/>
              <a:cs typeface="Akkurat LL Thin" panose="020B0304010101010104" pitchFamily="34" charset="77"/>
            </a:endParaRPr>
          </a:p>
        </p:txBody>
      </p:sp>
      <p:pic>
        <p:nvPicPr>
          <p:cNvPr id="2" name="Afbeelding 1" descr="Afbeelding met Lettertype, Graphics, logo, schermopname&#10;&#10;Automatisch gegenereerde beschrijving">
            <a:extLst>
              <a:ext uri="{FF2B5EF4-FFF2-40B4-BE49-F238E27FC236}">
                <a16:creationId xmlns:a16="http://schemas.microsoft.com/office/drawing/2014/main" id="{369C68F5-5FBB-41F8-924A-5385CD93F028}"/>
              </a:ext>
            </a:extLst>
          </p:cNvPr>
          <p:cNvPicPr>
            <a:picLocks noChangeAspect="1"/>
          </p:cNvPicPr>
          <p:nvPr/>
        </p:nvPicPr>
        <p:blipFill>
          <a:blip r:embed="rId5">
            <a:alphaModFix/>
            <a:duotone>
              <a:schemeClr val="accent2">
                <a:shade val="45000"/>
                <a:satMod val="135000"/>
              </a:schemeClr>
              <a:prstClr val="white"/>
            </a:duotone>
          </a:blip>
          <a:stretch>
            <a:fillRect/>
          </a:stretch>
        </p:blipFill>
        <p:spPr>
          <a:xfrm>
            <a:off x="9747503" y="6058754"/>
            <a:ext cx="2237279" cy="619969"/>
          </a:xfrm>
          <a:prstGeom prst="rect">
            <a:avLst/>
          </a:prstGeom>
          <a:effectLst/>
        </p:spPr>
      </p:pic>
    </p:spTree>
    <p:extLst>
      <p:ext uri="{BB962C8B-B14F-4D97-AF65-F5344CB8AC3E}">
        <p14:creationId xmlns:p14="http://schemas.microsoft.com/office/powerpoint/2010/main" val="53878076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BACD57044BC941847DD27F3831DE2C" ma:contentTypeVersion="19" ma:contentTypeDescription="Een nieuw document maken." ma:contentTypeScope="" ma:versionID="92a1737cde4a28643f0d586092002e56">
  <xsd:schema xmlns:xsd="http://www.w3.org/2001/XMLSchema" xmlns:xs="http://www.w3.org/2001/XMLSchema" xmlns:p="http://schemas.microsoft.com/office/2006/metadata/properties" xmlns:ns2="29aed36a-5953-4a5b-a8e5-d26b55ce382f" xmlns:ns3="274e3774-80f6-4635-9ec7-f24c3998b6b1" targetNamespace="http://schemas.microsoft.com/office/2006/metadata/properties" ma:root="true" ma:fieldsID="4f90ca261b15fd8191ccb3d3bdf41732" ns2:_="" ns3:_="">
    <xsd:import namespace="29aed36a-5953-4a5b-a8e5-d26b55ce382f"/>
    <xsd:import namespace="274e3774-80f6-4635-9ec7-f24c3998b6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aed36a-5953-4a5b-a8e5-d26b55ce382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47376b1-f163-4b4f-9d15-48ba6c1ca5f2}" ma:internalName="TaxCatchAll" ma:showField="CatchAllData" ma:web="29aed36a-5953-4a5b-a8e5-d26b55ce38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74e3774-80f6-4635-9ec7-f24c3998b6b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99565d8-bd04-4563-8296-4c6bd74f3e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9aed36a-5953-4a5b-a8e5-d26b55ce382f" xsi:nil="true"/>
    <lcf76f155ced4ddcb4097134ff3c332f xmlns="274e3774-80f6-4635-9ec7-f24c3998b6b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3255421-180B-4810-B58F-EAACA10644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aed36a-5953-4a5b-a8e5-d26b55ce382f"/>
    <ds:schemaRef ds:uri="274e3774-80f6-4635-9ec7-f24c3998b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B6AE01-DDF7-4013-8A1B-A71361AFDFF5}">
  <ds:schemaRefs>
    <ds:schemaRef ds:uri="http://schemas.microsoft.com/sharepoint/v3/contenttype/forms"/>
  </ds:schemaRefs>
</ds:datastoreItem>
</file>

<file path=customXml/itemProps3.xml><?xml version="1.0" encoding="utf-8"?>
<ds:datastoreItem xmlns:ds="http://schemas.openxmlformats.org/officeDocument/2006/customXml" ds:itemID="{2DBB895D-EB39-4E86-B6FE-5FA094DBE810}">
  <ds:schemaRefs>
    <ds:schemaRef ds:uri="http://purl.org/dc/elements/1.1/"/>
    <ds:schemaRef ds:uri="http://schemas.microsoft.com/office/infopath/2007/PartnerControls"/>
    <ds:schemaRef ds:uri="274e3774-80f6-4635-9ec7-f24c3998b6b1"/>
    <ds:schemaRef ds:uri="http://www.w3.org/XML/1998/namespace"/>
    <ds:schemaRef ds:uri="29aed36a-5953-4a5b-a8e5-d26b55ce382f"/>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1637</TotalTime>
  <Words>3160</Words>
  <Application>Microsoft Macintosh PowerPoint</Application>
  <PresentationFormat>Breedbeeld</PresentationFormat>
  <Paragraphs>345</Paragraphs>
  <Slides>28</Slides>
  <Notes>28</Notes>
  <HiddenSlides>0</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28</vt:i4>
      </vt:variant>
    </vt:vector>
  </HeadingPairs>
  <TitlesOfParts>
    <vt:vector size="39" baseType="lpstr">
      <vt:lpstr>Akkurat LL</vt:lpstr>
      <vt:lpstr>Akkurat LL Light</vt:lpstr>
      <vt:lpstr>Akkurat LL Thin</vt:lpstr>
      <vt:lpstr>AkkuratStd</vt:lpstr>
      <vt:lpstr>AkkuratStd Light</vt:lpstr>
      <vt:lpstr>Aptos</vt:lpstr>
      <vt:lpstr>Aptos Display</vt:lpstr>
      <vt:lpstr>Arial</vt:lpstr>
      <vt:lpstr>Calibri Light</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Lucca Kroot</dc:creator>
  <cp:lastModifiedBy>Willemijn  van Kalmthout</cp:lastModifiedBy>
  <cp:revision>4</cp:revision>
  <dcterms:created xsi:type="dcterms:W3CDTF">2024-09-24T11:45:01Z</dcterms:created>
  <dcterms:modified xsi:type="dcterms:W3CDTF">2025-05-06T08:09:12Z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0x010100ACBACD57044BC941847DD27F3831DE2C</vt:lpwstr>
  </property>
  <property fmtid="{D5CDD505-2E9C-101B-9397-08002B2CF9AE}" pid="3" name="MediaServiceImageTags">
    <vt:lpwstr/>
  </property>
</Properties>
</file>