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19_1F060B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96" r:id="rId6"/>
    <p:sldId id="326" r:id="rId7"/>
    <p:sldId id="260" r:id="rId8"/>
    <p:sldId id="329" r:id="rId9"/>
    <p:sldId id="295" r:id="rId10"/>
    <p:sldId id="257" r:id="rId11"/>
    <p:sldId id="297" r:id="rId12"/>
    <p:sldId id="299" r:id="rId13"/>
    <p:sldId id="313" r:id="rId14"/>
    <p:sldId id="324" r:id="rId15"/>
    <p:sldId id="314" r:id="rId16"/>
    <p:sldId id="327" r:id="rId17"/>
    <p:sldId id="311" r:id="rId18"/>
    <p:sldId id="331" r:id="rId19"/>
    <p:sldId id="280" r:id="rId20"/>
    <p:sldId id="284" r:id="rId21"/>
    <p:sldId id="281" r:id="rId22"/>
    <p:sldId id="317" r:id="rId23"/>
    <p:sldId id="320" r:id="rId24"/>
    <p:sldId id="321" r:id="rId25"/>
    <p:sldId id="305" r:id="rId26"/>
    <p:sldId id="307" r:id="rId27"/>
    <p:sldId id="294" r:id="rId28"/>
    <p:sldId id="330"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19392A-6D44-E975-76CD-0FA07298D933}" name="Jolet Swagers" initials="JS" userId="S::jolet.swagers@K2.nl::12443666-9a71-440b-9961-64c33b08d675" providerId="AD"/>
  <p188:author id="{D41412D4-9B17-531E-4240-89A6566F46E1}" name="Willemijn  van Kalmthout" initials="" userId="S::Willemijn.vanKalmthout@K2.nl::00d9488d-5fe9-4a4b-a221-346e4ec8e2e7" providerId="AD"/>
  <p188:author id="{78635DD9-C823-06D1-3649-2493364C4BB5}" name="Lucca Kroot" initials="LK" userId="8000ad30f5d4582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CACB"/>
    <a:srgbClr val="F7AFB0"/>
    <a:srgbClr val="F8E6E5"/>
    <a:srgbClr val="FFBABC"/>
    <a:srgbClr val="C8D1E6"/>
    <a:srgbClr val="F4DBC3"/>
    <a:srgbClr val="EB5C5E"/>
    <a:srgbClr val="EE7A84"/>
    <a:srgbClr val="91A3EA"/>
    <a:srgbClr val="E1E3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DF711-038E-4A1F-97C8-852CC34228B9}" v="1" dt="2025-04-10T13:35:10.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490"/>
    <p:restoredTop sz="80975"/>
  </p:normalViewPr>
  <p:slideViewPr>
    <p:cSldViewPr snapToGrid="0">
      <p:cViewPr varScale="1">
        <p:scale>
          <a:sx n="67" d="100"/>
          <a:sy n="67" d="100"/>
        </p:scale>
        <p:origin x="39" y="282"/>
      </p:cViewPr>
      <p:guideLst/>
    </p:cSldViewPr>
  </p:slideViewPr>
  <p:notesTextViewPr>
    <p:cViewPr>
      <p:scale>
        <a:sx n="45" d="100"/>
        <a:sy n="4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Limpens" userId="c64fcd8b-cee6-4fde-9efb-c3a1f60ad980" providerId="ADAL" clId="{C1DDF711-038E-4A1F-97C8-852CC34228B9}"/>
    <pc:docChg chg="modSld">
      <pc:chgData name="Marta Limpens" userId="c64fcd8b-cee6-4fde-9efb-c3a1f60ad980" providerId="ADAL" clId="{C1DDF711-038E-4A1F-97C8-852CC34228B9}" dt="2025-04-10T13:35:10.675" v="0" actId="14826"/>
      <pc:docMkLst>
        <pc:docMk/>
      </pc:docMkLst>
      <pc:sldChg chg="modSp">
        <pc:chgData name="Marta Limpens" userId="c64fcd8b-cee6-4fde-9efb-c3a1f60ad980" providerId="ADAL" clId="{C1DDF711-038E-4A1F-97C8-852CC34228B9}" dt="2025-04-10T13:35:10.675" v="0" actId="14826"/>
        <pc:sldMkLst>
          <pc:docMk/>
          <pc:sldMk cId="2245849257" sldId="295"/>
        </pc:sldMkLst>
        <pc:picChg chg="mod">
          <ac:chgData name="Marta Limpens" userId="c64fcd8b-cee6-4fde-9efb-c3a1f60ad980" providerId="ADAL" clId="{C1DDF711-038E-4A1F-97C8-852CC34228B9}" dt="2025-04-10T13:35:10.675" v="0" actId="14826"/>
          <ac:picMkLst>
            <pc:docMk/>
            <pc:sldMk cId="2245849257" sldId="295"/>
            <ac:picMk id="3" creationId="{BD82D89C-05BC-99FA-9A59-AFC00FB2C639}"/>
          </ac:picMkLst>
        </pc:picChg>
      </pc:sldChg>
    </pc:docChg>
  </pc:docChgLst>
</pc:chgInfo>
</file>

<file path=ppt/comments/modernComment_119_1F060BD.xml><?xml version="1.0" encoding="utf-8"?>
<p188:cmLst xmlns:a="http://schemas.openxmlformats.org/drawingml/2006/main" xmlns:r="http://schemas.openxmlformats.org/officeDocument/2006/relationships" xmlns:p188="http://schemas.microsoft.com/office/powerpoint/2018/8/main">
  <p188:cm id="{A554EDE2-9A6A-EE4C-8B60-CB73DA057E53}" authorId="{3E19392A-6D44-E975-76CD-0FA07298D933}" created="2025-03-18T14:53:22.311">
    <pc:sldMkLst xmlns:pc="http://schemas.microsoft.com/office/powerpoint/2013/main/command">
      <pc:docMk/>
      <pc:sldMk cId="32530621" sldId="281"/>
    </pc:sldMkLst>
    <p188:txBody>
      <a:bodyPr/>
      <a:lstStyle/>
      <a:p>
        <a:r>
          <a:rPr lang="nl-NL"/>
          <a:t>Hier nieuwe foto van aangepast werkblad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A2A40-AA45-1847-8A54-0220A460E6F0}" type="datetimeFigureOut">
              <a:rPr lang="nl-NL" smtClean="0"/>
              <a:t>10-4-2025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57EE2-EEAD-D946-8845-9497830F9DB4}" type="slidenum">
              <a:rPr lang="nl-NL" smtClean="0"/>
              <a:t>‹nr.›</a:t>
            </a:fld>
            <a:endParaRPr lang="nl-NL"/>
          </a:p>
        </p:txBody>
      </p:sp>
    </p:spTree>
    <p:extLst>
      <p:ext uri="{BB962C8B-B14F-4D97-AF65-F5344CB8AC3E}">
        <p14:creationId xmlns:p14="http://schemas.microsoft.com/office/powerpoint/2010/main" val="114709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oundcloud.com/user-656432985/verhalentour-van-mens-tot-mens?si=7db2c1c31b8241dbba96152dde4b6e3c&amp;utm_source=clipboard&amp;utm_medium=text&amp;utm_campaign=social_shari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F2E71-EED2-4312-209E-37ED360DB6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4D76D2-AE30-6F20-B430-DFE540795E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7AFF87-29D2-2605-E05C-A9BC21E05B0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B0E673A-153D-1767-0EC6-AAF41451FB60}"/>
              </a:ext>
            </a:extLst>
          </p:cNvPr>
          <p:cNvSpPr>
            <a:spLocks noGrp="1"/>
          </p:cNvSpPr>
          <p:nvPr>
            <p:ph type="sldNum" sz="quarter" idx="5"/>
          </p:nvPr>
        </p:nvSpPr>
        <p:spPr/>
        <p:txBody>
          <a:bodyPr/>
          <a:lstStyle/>
          <a:p>
            <a:fld id="{1D757EE2-EEAD-D946-8845-9497830F9DB4}" type="slidenum">
              <a:rPr lang="nl-NL" smtClean="0"/>
              <a:t>3</a:t>
            </a:fld>
            <a:endParaRPr lang="nl-NL"/>
          </a:p>
        </p:txBody>
      </p:sp>
    </p:spTree>
    <p:extLst>
      <p:ext uri="{BB962C8B-B14F-4D97-AF65-F5344CB8AC3E}">
        <p14:creationId xmlns:p14="http://schemas.microsoft.com/office/powerpoint/2010/main" val="195426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 facilitator: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Op het werkblad waar ze ook aantekeningen hebben gemaakt tijdens het kijken van het fragment Alicia, kunnen ze nu tijdens het kijken aantekeningen maken over het fragment Janet. </a:t>
            </a:r>
          </a:p>
          <a:p>
            <a:pPr marL="0" indent="0">
              <a:buFontTx/>
              <a:buNone/>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Mocht de techniek niet werken, hier is de link naar het fragment: </a:t>
            </a:r>
            <a:r>
              <a:rPr lang="nl-NL" dirty="0" err="1"/>
              <a:t>https</a:t>
            </a:r>
            <a:r>
              <a:rPr lang="nl-NL" dirty="0"/>
              <a:t>://</a:t>
            </a:r>
            <a:r>
              <a:rPr lang="nl-NL" dirty="0" err="1"/>
              <a:t>youtu.be</a:t>
            </a:r>
            <a:r>
              <a:rPr lang="nl-NL" dirty="0"/>
              <a:t>/FaTJXzKbs74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12</a:t>
            </a:fld>
            <a:endParaRPr lang="nl-NL"/>
          </a:p>
        </p:txBody>
      </p:sp>
    </p:spTree>
    <p:extLst>
      <p:ext uri="{BB962C8B-B14F-4D97-AF65-F5344CB8AC3E}">
        <p14:creationId xmlns:p14="http://schemas.microsoft.com/office/powerpoint/2010/main" val="145555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661F4-71EA-12D6-035B-FA8DB537E9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40DD19-DA7B-C2CC-418F-2E1D1627DEB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5FEAF7-63B6-7D95-758F-F8B94CF8D03C}"/>
              </a:ext>
            </a:extLst>
          </p:cNvPr>
          <p:cNvSpPr>
            <a:spLocks noGrp="1"/>
          </p:cNvSpPr>
          <p:nvPr>
            <p:ph type="body" idx="1"/>
          </p:nvPr>
        </p:nvSpPr>
        <p:spPr/>
        <p:txBody>
          <a:bodyPr/>
          <a:lstStyle/>
          <a:p>
            <a:r>
              <a:rPr lang="nl-NL" b="1" dirty="0"/>
              <a:t>Instructie facilitator: </a:t>
            </a:r>
          </a:p>
          <a:p>
            <a:pPr marL="171450" indent="-171450">
              <a:buFontTx/>
              <a:buChar char="-"/>
            </a:pPr>
            <a:r>
              <a:rPr lang="nl-NL" b="0" dirty="0"/>
              <a:t>Plenair gesprek n.a.v. dit (en vorige) fragment </a:t>
            </a:r>
            <a:r>
              <a:rPr lang="nl-NL" b="0" dirty="0">
                <a:sym typeface="Wingdings" pitchFamily="2" charset="2"/>
              </a:rPr>
              <a:t> </a:t>
            </a:r>
            <a:r>
              <a:rPr lang="nl-NL" b="1" dirty="0">
                <a:sym typeface="Wingdings" pitchFamily="2" charset="2"/>
              </a:rPr>
              <a:t>10 min</a:t>
            </a:r>
            <a:endParaRPr lang="nl-NL" b="1" dirty="0"/>
          </a:p>
          <a:p>
            <a:pPr marL="171450" indent="-171450">
              <a:buFontTx/>
              <a:buChar char="-"/>
            </a:pPr>
            <a:r>
              <a:rPr lang="nl-NL" b="0" dirty="0"/>
              <a:t>Eerst even ingaan op het fragment Janet en wat daarin anders was/opviel </a:t>
            </a:r>
            <a:r>
              <a:rPr lang="nl-NL" b="0" dirty="0" err="1"/>
              <a:t>tov</a:t>
            </a:r>
            <a:r>
              <a:rPr lang="nl-NL" b="0" dirty="0"/>
              <a:t> het fragment Alicia</a:t>
            </a:r>
          </a:p>
          <a:p>
            <a:pPr marL="171450" indent="-171450">
              <a:buFontTx/>
              <a:buChar char="-"/>
            </a:pPr>
            <a:r>
              <a:rPr lang="nl-NL" b="0" dirty="0"/>
              <a:t>Vervolgens koppelen aan de kernelementen die horen bij Van mens tot mens en deels verwerkt zijn in het fragment: je kunt ze even opnoemen en toelichten, zie hieronder:</a:t>
            </a:r>
          </a:p>
          <a:p>
            <a:pPr marL="171450" indent="-171450">
              <a:buFontTx/>
              <a:buChar char="-"/>
            </a:pPr>
            <a:endParaRPr lang="nl-NL" b="0" dirty="0"/>
          </a:p>
          <a:p>
            <a:pPr marL="0" indent="0">
              <a:buFontTx/>
              <a:buNone/>
            </a:pPr>
            <a:r>
              <a:rPr lang="nl-NL" sz="1200" b="1" dirty="0">
                <a:effectLst/>
                <a:latin typeface="AkkuratLL"/>
                <a:ea typeface="Times New Roman" panose="02020603050405020304" pitchFamily="18" charset="0"/>
              </a:rPr>
              <a:t>Kernelement 1: Inleven en invoelen </a:t>
            </a:r>
            <a:endParaRPr lang="nl-NL" sz="12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lang="nl-NL" sz="1200" b="0" u="sng"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Respectvolle bejegening als mens: </a:t>
            </a:r>
            <a:r>
              <a:rPr lang="nl-NL" sz="12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j</a:t>
            </a:r>
            <a:r>
              <a:rPr lang="nl-NL" sz="1200" dirty="0">
                <a:effectLst/>
                <a:latin typeface="AkkuratLL"/>
                <a:ea typeface="Times New Roman" panose="02020603050405020304" pitchFamily="18" charset="0"/>
              </a:rPr>
              <a:t>e ziet de ander als een gelijkwaardig authentiek persoon met eigen talenten, krachten en uitdagingen. </a:t>
            </a:r>
            <a:endParaRPr lang="nl-NL" sz="12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lang="nl-NL" sz="1200" b="0" u="sng"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Aandachtig luisteren en doorvragen: </a:t>
            </a:r>
            <a:r>
              <a:rPr lang="nl-NL" sz="1200" dirty="0">
                <a:effectLst/>
                <a:latin typeface="AkkuratLL"/>
                <a:ea typeface="Times New Roman" panose="02020603050405020304" pitchFamily="18" charset="0"/>
              </a:rPr>
              <a:t>Je investeert in luisteren en doorvragen, dat betekent dat je de ander (in zijn geheel) en zijn/haar acties, keuzes en situatie wilt begrijpen, zonder deze te vermengen met jouw eigen ervaringen, interpretaties, normen en waarden etc. </a:t>
            </a: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lang="nl-NL" sz="1200" b="0" u="sng"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Emoties toelatend, zowel bij jezelf als de ander:</a:t>
            </a:r>
            <a:r>
              <a:rPr lang="nl-NL" sz="1200" b="0" u="sng" dirty="0">
                <a:effectLst/>
                <a:latin typeface="AkkuratLL"/>
                <a:ea typeface="Times New Roman" panose="02020603050405020304" pitchFamily="18" charset="0"/>
              </a:rPr>
              <a:t> </a:t>
            </a:r>
            <a:r>
              <a:rPr lang="nl-NL" sz="1200" dirty="0">
                <a:effectLst/>
                <a:latin typeface="AkkuratLL"/>
                <a:ea typeface="Times New Roman" panose="02020603050405020304" pitchFamily="18" charset="0"/>
              </a:rPr>
              <a:t>Je staat het toe om te voelen, om je in de ander te verplaatsen en je zo in te leven met de wil om de ander te leren kennen en te begrijpen</a:t>
            </a:r>
            <a:r>
              <a:rPr lang="nl-NL" sz="1200" i="0" dirty="0">
                <a:effectLst/>
                <a:latin typeface="AkkuratLL"/>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nl-NL"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AkkuratLL"/>
                <a:ea typeface="Times New Roman" panose="02020603050405020304" pitchFamily="18" charset="0"/>
              </a:rPr>
              <a:t>Kernelement 2: Nabij durven zijn en blijven</a:t>
            </a:r>
            <a:r>
              <a:rPr lang="nl-NL"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u="sng"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Jezelf zijn, jezelf als mens laten zien:</a:t>
            </a:r>
            <a:r>
              <a:rPr lang="nl-NL" sz="1800" i="1" u="sng"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nl-NL" sz="1800" i="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Je bent en durft jezelf te zijn, als mens, naast jezelf als professional.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u="sng" dirty="0">
                <a:effectLst/>
                <a:latin typeface="AkkuratLL"/>
                <a:ea typeface="Times New Roman" panose="02020603050405020304" pitchFamily="18" charset="0"/>
              </a:rPr>
              <a:t>Je schrikt niet van je eigen emoties en die van anderen</a:t>
            </a:r>
            <a:r>
              <a:rPr lang="nl-NL" sz="1800" dirty="0">
                <a:effectLst/>
                <a:latin typeface="AkkuratLL"/>
                <a:ea typeface="Times New Roman" panose="02020603050405020304" pitchFamily="18" charset="0"/>
              </a:rPr>
              <a:t>, je bent en blijft ook dan bij het gezin en bij jezelf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dirty="0">
                <a:effectLst/>
                <a:latin typeface="AkkuratLL"/>
                <a:ea typeface="Times New Roman" panose="02020603050405020304" pitchFamily="18" charset="0"/>
              </a:rPr>
              <a:t>Je zorgt dat het gezin/huishouden </a:t>
            </a:r>
            <a:r>
              <a:rPr lang="nl-NL" sz="1800" u="sng" dirty="0">
                <a:effectLst/>
                <a:latin typeface="AkkuratLL"/>
                <a:ea typeface="Times New Roman" panose="02020603050405020304" pitchFamily="18" charset="0"/>
              </a:rPr>
              <a:t>goede en prettig ervaringen opdoen </a:t>
            </a:r>
            <a:r>
              <a:rPr lang="nl-NL" sz="1800" dirty="0">
                <a:effectLst/>
                <a:latin typeface="AkkuratLL"/>
                <a:ea typeface="Times New Roman" panose="02020603050405020304" pitchFamily="18" charset="0"/>
              </a:rPr>
              <a:t>met jou als professional, met anderen en in de acties die jullie samendoen. </a:t>
            </a:r>
            <a:endParaRPr lang="nl-NL" b="0" dirty="0"/>
          </a:p>
          <a:p>
            <a:pPr marL="171450" indent="-171450">
              <a:buFontTx/>
              <a:buChar char="-"/>
            </a:pPr>
            <a:endParaRPr lang="nl-NL" b="0" dirty="0"/>
          </a:p>
          <a:p>
            <a:pPr marL="0" indent="0">
              <a:buFontTx/>
              <a:buNone/>
            </a:pPr>
            <a:r>
              <a:rPr lang="nl-NL" b="1" dirty="0"/>
              <a:t>Ga vervolgens met de groep in gesprek aan de hand van de volgende vragen:</a:t>
            </a:r>
          </a:p>
          <a:p>
            <a:pPr marL="171450" indent="-171450">
              <a:buFontTx/>
              <a:buChar char="-"/>
            </a:pPr>
            <a:r>
              <a:rPr lang="nl-NL" b="0" dirty="0"/>
              <a:t>Welke kernelementen zie je in het fragment Janet terugkomen?</a:t>
            </a:r>
          </a:p>
          <a:p>
            <a:pPr marL="171450" indent="-171450">
              <a:buFontTx/>
              <a:buChar char="-"/>
            </a:pPr>
            <a:r>
              <a:rPr lang="nl-NL" b="0" dirty="0"/>
              <a:t>Welke pas je al toe of wil je juist (meer) toepassen?</a:t>
            </a:r>
          </a:p>
          <a:p>
            <a:pPr marL="0" indent="0">
              <a:lnSpc>
                <a:spcPct val="115000"/>
              </a:lnSpc>
              <a:spcAft>
                <a:spcPts val="800"/>
              </a:spcAft>
              <a:buFont typeface="Arial" panose="020B0604020202020204" pitchFamily="34" charset="0"/>
              <a:buNone/>
            </a:pPr>
            <a:endParaRPr lang="nl-NL" sz="1800" i="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nl-NL" sz="18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8399C39D-4B7E-5BA8-571C-5961949F454D}"/>
              </a:ext>
            </a:extLst>
          </p:cNvPr>
          <p:cNvSpPr>
            <a:spLocks noGrp="1"/>
          </p:cNvSpPr>
          <p:nvPr>
            <p:ph type="sldNum" sz="quarter" idx="5"/>
          </p:nvPr>
        </p:nvSpPr>
        <p:spPr/>
        <p:txBody>
          <a:bodyPr/>
          <a:lstStyle/>
          <a:p>
            <a:fld id="{1D757EE2-EEAD-D946-8845-9497830F9DB4}" type="slidenum">
              <a:rPr lang="nl-NL" smtClean="0"/>
              <a:t>13</a:t>
            </a:fld>
            <a:endParaRPr lang="nl-NL"/>
          </a:p>
        </p:txBody>
      </p:sp>
    </p:spTree>
    <p:extLst>
      <p:ext uri="{BB962C8B-B14F-4D97-AF65-F5344CB8AC3E}">
        <p14:creationId xmlns:p14="http://schemas.microsoft.com/office/powerpoint/2010/main" val="2630196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 facilitator: </a:t>
            </a:r>
          </a:p>
          <a:p>
            <a:endParaRPr lang="nl-NL" dirty="0"/>
          </a:p>
          <a:p>
            <a:pPr marL="171450" indent="-171450">
              <a:buFontTx/>
              <a:buChar char="-"/>
            </a:pPr>
            <a:r>
              <a:rPr lang="nl-NL" dirty="0"/>
              <a:t>De deelnemers gaan nu kijken naar een reflectie van Micha de Winter op de documentaire Alicia. Vanaf begin afspelen en om </a:t>
            </a:r>
            <a:r>
              <a:rPr lang="nl-NL" b="1" dirty="0"/>
              <a:t>10.57 </a:t>
            </a:r>
            <a:r>
              <a:rPr lang="nl-NL" dirty="0"/>
              <a:t>stopzetten</a:t>
            </a:r>
          </a:p>
          <a:p>
            <a:pPr marL="171450" indent="-171450">
              <a:buFontTx/>
              <a:buChar char="-"/>
            </a:pPr>
            <a:r>
              <a:rPr lang="nl-NL" dirty="0" err="1"/>
              <a:t>https</a:t>
            </a:r>
            <a:r>
              <a:rPr lang="nl-NL" dirty="0"/>
              <a:t>://</a:t>
            </a:r>
            <a:r>
              <a:rPr lang="nl-NL" dirty="0" err="1"/>
              <a:t>www.youtube.com</a:t>
            </a:r>
            <a:r>
              <a:rPr lang="nl-NL" dirty="0"/>
              <a:t>/</a:t>
            </a:r>
            <a:r>
              <a:rPr lang="nl-NL" dirty="0" err="1"/>
              <a:t>watch?v</a:t>
            </a:r>
            <a:r>
              <a:rPr lang="nl-NL" dirty="0"/>
              <a:t>=vh3o-uH7mu8</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14</a:t>
            </a:fld>
            <a:endParaRPr lang="nl-NL"/>
          </a:p>
        </p:txBody>
      </p:sp>
    </p:spTree>
    <p:extLst>
      <p:ext uri="{BB962C8B-B14F-4D97-AF65-F5344CB8AC3E}">
        <p14:creationId xmlns:p14="http://schemas.microsoft.com/office/powerpoint/2010/main" val="10718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1C20E-9811-1755-260E-F4D675B95E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0B9C35-EB6B-9DA4-8321-BF94582A198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62FC59-CE4E-2BE4-B59C-BEE56901C8B4}"/>
              </a:ext>
            </a:extLst>
          </p:cNvPr>
          <p:cNvSpPr>
            <a:spLocks noGrp="1"/>
          </p:cNvSpPr>
          <p:nvPr>
            <p:ph type="body" idx="1"/>
          </p:nvPr>
        </p:nvSpPr>
        <p:spPr/>
        <p:txBody>
          <a:bodyPr/>
          <a:lstStyle/>
          <a:p>
            <a:r>
              <a:rPr lang="nl-NL" b="1" dirty="0"/>
              <a:t>Instructie facilitator: </a:t>
            </a:r>
          </a:p>
          <a:p>
            <a:pPr marL="171450" indent="-171450">
              <a:buFontTx/>
              <a:buChar char="-"/>
            </a:pPr>
            <a:r>
              <a:rPr lang="nl-NL" b="0" dirty="0"/>
              <a:t>Plenair gesprek n.a.v. de reflectie door Micha de Winter en ter afronding van dit deel over effectief gedrag bij Van mens tot mens </a:t>
            </a:r>
            <a:r>
              <a:rPr lang="nl-NL" b="0" dirty="0">
                <a:sym typeface="Wingdings" pitchFamily="2" charset="2"/>
              </a:rPr>
              <a:t> </a:t>
            </a:r>
            <a:r>
              <a:rPr lang="nl-NL" b="1" dirty="0">
                <a:sym typeface="Wingdings" pitchFamily="2" charset="2"/>
              </a:rPr>
              <a:t>10 min</a:t>
            </a:r>
            <a:endParaRPr lang="nl-NL" b="1" dirty="0"/>
          </a:p>
          <a:p>
            <a:pPr marL="171450" indent="-171450">
              <a:buFontTx/>
              <a:buChar char="-"/>
            </a:pPr>
            <a:r>
              <a:rPr lang="nl-NL" b="0" dirty="0"/>
              <a:t>Eerst vragen naar wat het oproept, paar mensen het woord geven</a:t>
            </a:r>
          </a:p>
          <a:p>
            <a:pPr marL="171450" indent="-171450">
              <a:buFontTx/>
              <a:buChar char="-"/>
            </a:pPr>
            <a:r>
              <a:rPr lang="nl-NL" b="0" dirty="0"/>
              <a:t>En vervolgens; welk inzicht willen we nu vasthouden, na het zien van alle fragmenten, als team en/of professionals? </a:t>
            </a:r>
          </a:p>
          <a:p>
            <a:pPr marL="171450" indent="-171450">
              <a:buFontTx/>
              <a:buChar char="-"/>
            </a:pPr>
            <a:r>
              <a:rPr lang="nl-NL" b="0" dirty="0"/>
              <a:t>Wat kunnen we hierover afspreken, aan acties of afspraken?</a:t>
            </a:r>
          </a:p>
          <a:p>
            <a:pPr marL="171450" indent="-171450">
              <a:buFontTx/>
              <a:buChar char="-"/>
            </a:pPr>
            <a:endParaRPr lang="nl-NL" b="0" dirty="0"/>
          </a:p>
          <a:p>
            <a:pPr marL="0" indent="0">
              <a:buFontTx/>
              <a:buNone/>
            </a:pPr>
            <a:r>
              <a:rPr lang="nl-NL" b="0" dirty="0"/>
              <a:t>Probeer te voorkomen dat het te veel over randvoorwaarden gaat, of dingen die anderen hiervoor moeten doen of laten. Probeer het in het team te houden; wat kunnen wij als team, en als professionals, hierin betekenen? Wat nemen we ons voor, wat spreken we hierover af of welke acties gaan we uitvoeren? </a:t>
            </a:r>
          </a:p>
          <a:p>
            <a:pPr marL="0" indent="0">
              <a:buFontTx/>
              <a:buNone/>
            </a:pPr>
            <a:r>
              <a:rPr lang="nl-NL" b="0" dirty="0"/>
              <a:t>Hoe concreter hoe beter!</a:t>
            </a:r>
          </a:p>
          <a:p>
            <a:pPr marL="0" indent="0">
              <a:buFontTx/>
              <a:buNone/>
            </a:pPr>
            <a:endParaRPr lang="nl-NL" b="0" dirty="0"/>
          </a:p>
          <a:p>
            <a:pPr marL="0" indent="0">
              <a:buFontTx/>
              <a:buNone/>
            </a:pPr>
            <a:r>
              <a:rPr lang="nl-NL" b="0" dirty="0"/>
              <a:t>Schrijf op het </a:t>
            </a:r>
            <a:r>
              <a:rPr lang="nl-NL" b="1" dirty="0"/>
              <a:t>werkblad</a:t>
            </a:r>
            <a:r>
              <a:rPr lang="nl-NL" b="0" dirty="0"/>
              <a:t> ‘Voornemens toepassing kernelementen Van Mens tot mens werken’ de afspraken/acties mee. Hier kun je naderhand een foto van maken of deze inscannen/opslaan voor het team. Je zou ook evt. een flap kunnen gebruiken hiervoor, dan schrijf je de vragen op het werkblad op de flap (en </a:t>
            </a:r>
            <a:r>
              <a:rPr lang="nl-NL" b="0"/>
              <a:t>de antwoorden).</a:t>
            </a:r>
            <a:endParaRPr lang="nl-NL" b="0" dirty="0"/>
          </a:p>
          <a:p>
            <a:pPr marL="0" indent="0">
              <a:buFontTx/>
              <a:buNone/>
            </a:pPr>
            <a:endParaRPr lang="nl-NL" b="0" dirty="0"/>
          </a:p>
          <a:p>
            <a:pPr marL="171450" indent="-171450">
              <a:buFontTx/>
              <a:buChar char="-"/>
            </a:pPr>
            <a:endParaRPr lang="nl-NL" b="0" dirty="0"/>
          </a:p>
          <a:p>
            <a:pPr marL="171450" indent="-171450">
              <a:buFontTx/>
              <a:buChar char="-"/>
            </a:pPr>
            <a:endParaRPr lang="nl-NL" b="0" dirty="0"/>
          </a:p>
          <a:p>
            <a:pPr marL="171450" indent="-171450">
              <a:buFontTx/>
              <a:buChar char="-"/>
            </a:pPr>
            <a:endParaRPr lang="nl-NL" sz="1200" b="0" dirty="0">
              <a:effectLst/>
              <a:latin typeface="AkkuratLL"/>
              <a:ea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0222246A-0823-D356-2D6F-1529302802D5}"/>
              </a:ext>
            </a:extLst>
          </p:cNvPr>
          <p:cNvSpPr>
            <a:spLocks noGrp="1"/>
          </p:cNvSpPr>
          <p:nvPr>
            <p:ph type="sldNum" sz="quarter" idx="5"/>
          </p:nvPr>
        </p:nvSpPr>
        <p:spPr/>
        <p:txBody>
          <a:bodyPr/>
          <a:lstStyle/>
          <a:p>
            <a:fld id="{1D757EE2-EEAD-D946-8845-9497830F9DB4}" type="slidenum">
              <a:rPr lang="nl-NL" smtClean="0"/>
              <a:t>15</a:t>
            </a:fld>
            <a:endParaRPr lang="nl-NL"/>
          </a:p>
        </p:txBody>
      </p:sp>
    </p:spTree>
    <p:extLst>
      <p:ext uri="{BB962C8B-B14F-4D97-AF65-F5344CB8AC3E}">
        <p14:creationId xmlns:p14="http://schemas.microsoft.com/office/powerpoint/2010/main" val="260885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t>Instructie facilitator: </a:t>
            </a:r>
          </a:p>
          <a:p>
            <a:r>
              <a:rPr lang="nl-NL" sz="1800" dirty="0">
                <a:effectLst/>
                <a:latin typeface="Aptos" panose="020B0004020202020204" pitchFamily="34" charset="0"/>
                <a:ea typeface="Aptos" panose="020B0004020202020204" pitchFamily="34" charset="0"/>
                <a:cs typeface="Times New Roman" panose="02020603050405020304" pitchFamily="18" charset="0"/>
              </a:rPr>
              <a:t>We gaan nu uitwisselen en verdiepen op verschillende waarden die ogenschijnlijk ver van elkaar af staan, maar onderzoeken de voordelen van deze ogenschijnlijk tegengestelde waarden; wat zijn de voordelen en hoe kunnen we beide combineren?</a:t>
            </a:r>
          </a:p>
          <a:p>
            <a:endParaRPr lang="nl-NL" sz="1800" dirty="0">
              <a:effectLst/>
              <a:latin typeface="Aptos" panose="020B0004020202020204" pitchFamily="34" charset="0"/>
              <a:cs typeface="Times New Roman" panose="02020603050405020304" pitchFamily="18" charset="0"/>
            </a:endParaRPr>
          </a:p>
          <a:p>
            <a:r>
              <a:rPr lang="nl-NL" sz="1800" dirty="0">
                <a:effectLst/>
                <a:latin typeface="Aptos" panose="020B0004020202020204" pitchFamily="34" charset="0"/>
                <a:cs typeface="Times New Roman" panose="02020603050405020304" pitchFamily="18" charset="0"/>
              </a:rPr>
              <a:t>Doel voor de facilitator: u</a:t>
            </a:r>
            <a:r>
              <a:rPr lang="nl-NL" sz="1800" dirty="0">
                <a:effectLst/>
                <a:latin typeface="Aptos" panose="020B0004020202020204" pitchFamily="34" charset="0"/>
                <a:ea typeface="Aptos" panose="020B0004020202020204" pitchFamily="34" charset="0"/>
                <a:cs typeface="Times New Roman" panose="02020603050405020304" pitchFamily="18" charset="0"/>
              </a:rPr>
              <a:t>itwisseling en verdieping op waarden en erkenning voor de voordelen van ogenschijnlijke tegenstellingen</a:t>
            </a:r>
            <a:r>
              <a:rPr lang="nl-NL" dirty="0">
                <a:effectLst/>
              </a:rPr>
              <a:t> </a:t>
            </a:r>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16</a:t>
            </a:fld>
            <a:endParaRPr lang="nl-NL"/>
          </a:p>
        </p:txBody>
      </p:sp>
    </p:spTree>
    <p:extLst>
      <p:ext uri="{BB962C8B-B14F-4D97-AF65-F5344CB8AC3E}">
        <p14:creationId xmlns:p14="http://schemas.microsoft.com/office/powerpoint/2010/main" val="3886078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000"/>
              <a:buFont typeface="Symbol" pitchFamily="2" charset="2"/>
              <a:buNone/>
              <a:tabLst>
                <a:tab pos="457200" algn="l"/>
              </a:tabLst>
              <a:defRPr/>
            </a:pPr>
            <a:r>
              <a:rPr lang="nl-NL" sz="1800" b="1" dirty="0"/>
              <a:t>Instructies facilitator</a:t>
            </a:r>
          </a:p>
          <a:p>
            <a:pPr marL="342900" lvl="0" indent="-342900">
              <a:buSzPts val="1000"/>
              <a:buFont typeface="Symbol" pitchFamily="2" charset="2"/>
              <a:buChar char=""/>
              <a:tabLst>
                <a:tab pos="457200" algn="l"/>
              </a:tabLst>
            </a:pPr>
            <a:r>
              <a:rPr lang="nl-NL" sz="1800" dirty="0">
                <a:solidFill>
                  <a:srgbClr val="212121"/>
                </a:solidFill>
                <a:effectLst/>
                <a:latin typeface="Calibri" panose="020F0502020204030204" pitchFamily="34" charset="0"/>
                <a:ea typeface="Aptos" panose="020B0004020202020204" pitchFamily="34" charset="0"/>
                <a:cs typeface="Arial" panose="020B0604020202020204" pitchFamily="34" charset="0"/>
              </a:rPr>
              <a:t>Korte introductie op denken in paradoxen: ieder mens is een wandelend vat van paradoxen, die maken jou ‘jou’. Je houdt van orde maar ook van improviseren. Je bent bijvoorbeeld verbindend/verbonden aan mensen en ook autonoom. Je houdt van snelheid maar bent eigenlijk ook wel rustig. Etc. etc.</a:t>
            </a:r>
            <a:endParaRPr lang="nl-NL" sz="18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itchFamily="2" charset="2"/>
              <a:buChar char=""/>
              <a:tabLst>
                <a:tab pos="457200" algn="l"/>
              </a:tabLst>
            </a:pPr>
            <a:r>
              <a:rPr lang="nl-NL" sz="1800" dirty="0">
                <a:solidFill>
                  <a:srgbClr val="212121"/>
                </a:solidFill>
                <a:effectLst/>
                <a:latin typeface="Calibri" panose="020F0502020204030204" pitchFamily="34" charset="0"/>
                <a:ea typeface="Aptos" panose="020B0004020202020204" pitchFamily="34" charset="0"/>
                <a:cs typeface="Arial" panose="020B0604020202020204" pitchFamily="34" charset="0"/>
              </a:rPr>
              <a:t>Het dilemma dat wij gaan onderzoeken: ‘</a:t>
            </a:r>
            <a:r>
              <a:rPr lang="nl-NL" sz="1800" dirty="0">
                <a:solidFill>
                  <a:srgbClr val="212121"/>
                </a:solidFill>
                <a:effectLst/>
                <a:latin typeface="Aptos" panose="020B0004020202020204" pitchFamily="34" charset="0"/>
                <a:ea typeface="Aptos" panose="020B0004020202020204" pitchFamily="34" charset="0"/>
                <a:cs typeface="Arial" panose="020B0604020202020204" pitchFamily="34" charset="0"/>
              </a:rPr>
              <a:t>professionele distantie – nabijheid/van mens tot mens werken’</a:t>
            </a:r>
            <a:r>
              <a:rPr lang="nl-NL" sz="1800" dirty="0">
                <a:solidFill>
                  <a:srgbClr val="212121"/>
                </a:solidFill>
                <a:effectLst/>
                <a:latin typeface="Calibri" panose="020F0502020204030204" pitchFamily="34" charset="0"/>
                <a:ea typeface="Aptos" panose="020B0004020202020204" pitchFamily="34" charset="0"/>
                <a:cs typeface="Arial" panose="020B0604020202020204" pitchFamily="34" charset="0"/>
              </a:rPr>
              <a:t> </a:t>
            </a:r>
          </a:p>
          <a:p>
            <a:pPr marL="0" lvl="0" indent="0">
              <a:buSzPts val="1000"/>
              <a:buFontTx/>
              <a:buNone/>
              <a:tabLst>
                <a:tab pos="457200" algn="l"/>
              </a:tabLst>
            </a:pPr>
            <a:endParaRPr lang="nl-NL" sz="1800" b="1" dirty="0">
              <a:solidFill>
                <a:srgbClr val="212121"/>
              </a:solidFill>
              <a:effectLst/>
              <a:latin typeface="Calibri" panose="020F0502020204030204" pitchFamily="34" charset="0"/>
              <a:ea typeface="Aptos" panose="020B0004020202020204" pitchFamily="34" charset="0"/>
              <a:cs typeface="Arial" panose="020B0604020202020204" pitchFamily="34" charset="0"/>
            </a:endParaRPr>
          </a:p>
          <a:p>
            <a:pPr marL="0" lvl="0" indent="0">
              <a:buSzPts val="1000"/>
              <a:buFontTx/>
              <a:buNone/>
              <a:tabLst>
                <a:tab pos="457200" algn="l"/>
              </a:tabLst>
            </a:pPr>
            <a:r>
              <a:rPr lang="nl-NL" sz="1800" b="1" dirty="0">
                <a:solidFill>
                  <a:srgbClr val="212121"/>
                </a:solidFill>
                <a:effectLst/>
                <a:latin typeface="Calibri" panose="020F0502020204030204" pitchFamily="34" charset="0"/>
                <a:ea typeface="Aptos" panose="020B0004020202020204" pitchFamily="34" charset="0"/>
                <a:cs typeface="Arial" panose="020B0604020202020204" pitchFamily="34" charset="0"/>
              </a:rPr>
              <a:t>Werken in 2 groepen (ongeveer 30 minuten)</a:t>
            </a:r>
            <a:endParaRPr lang="nl-NL" sz="1800" b="1"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itchFamily="2" charset="2"/>
              <a:buChar char=""/>
              <a:tabLst>
                <a:tab pos="457200" algn="l"/>
              </a:tabLst>
            </a:pPr>
            <a:r>
              <a:rPr lang="nl-NL" sz="1800" dirty="0">
                <a:solidFill>
                  <a:srgbClr val="212121"/>
                </a:solidFill>
                <a:effectLst/>
                <a:latin typeface="Calibri" panose="020F0502020204030204" pitchFamily="34" charset="0"/>
                <a:ea typeface="Aptos" panose="020B0004020202020204" pitchFamily="34" charset="0"/>
                <a:cs typeface="Arial" panose="020B0604020202020204" pitchFamily="34" charset="0"/>
              </a:rPr>
              <a:t>Verdeel de groep in 2 groepen en geef iedere groep een flipover en werkblad. De ene groep gaat professionele distantie uitwerken, de andere groep nabijheid. </a:t>
            </a:r>
          </a:p>
          <a:p>
            <a:pPr marL="342900" lvl="0" indent="-342900">
              <a:buSzPts val="1000"/>
              <a:buFont typeface="Symbol" pitchFamily="2" charset="2"/>
              <a:buChar char=""/>
              <a:tabLst>
                <a:tab pos="457200" algn="l"/>
              </a:tabLst>
            </a:pPr>
            <a:endParaRPr lang="nl-NL" sz="1800" i="1" dirty="0">
              <a:solidFill>
                <a:srgbClr val="212121"/>
              </a:solidFill>
              <a:effectLst/>
              <a:latin typeface="Calibri" panose="020F0502020204030204" pitchFamily="34" charset="0"/>
              <a:ea typeface="Aptos" panose="020B0004020202020204" pitchFamily="34" charset="0"/>
              <a:cs typeface="Arial" panose="020B0604020202020204" pitchFamily="34" charset="0"/>
            </a:endParaRPr>
          </a:p>
          <a:p>
            <a:pPr marL="342900" lvl="0" indent="-342900">
              <a:buFont typeface="Symbol" pitchFamily="2" charset="2"/>
              <a:buChar char=""/>
              <a:tabLst>
                <a:tab pos="457200" algn="l"/>
              </a:tabLst>
            </a:pPr>
            <a:r>
              <a:rPr lang="nl-NL" sz="1200" b="1" i="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Stap1 Brainstorm in jouw groep over DISTANTIE/NABIJHEID (10 min)</a:t>
            </a:r>
            <a:endParaRPr lang="nl-NL" sz="1000" b="1" dirty="0">
              <a:solidFill>
                <a:srgbClr val="00B0F0"/>
              </a:solidFill>
              <a:effectLst/>
              <a:latin typeface="Aptos" panose="020B0004020202020204" pitchFamily="34" charset="0"/>
              <a:ea typeface="Times New Roman" panose="02020603050405020304" pitchFamily="18" charset="0"/>
              <a:cs typeface="Aptos" panose="020B0004020202020204" pitchFamily="34" charset="0"/>
            </a:endParaRPr>
          </a:p>
          <a:p>
            <a:pPr marL="742950" lvl="1" indent="-285750">
              <a:buFont typeface="Symbol" pitchFamily="2" charset="2"/>
              <a:buChar char=""/>
              <a:tabLst>
                <a:tab pos="457200" algn="l"/>
                <a:tab pos="9144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Hoe zien we dat terug in onze werkpraktijk?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742950" lvl="1" indent="-285750">
              <a:buFont typeface="Symbol" pitchFamily="2" charset="2"/>
              <a:buChar char=""/>
              <a:tabLst>
                <a:tab pos="457200" algn="l"/>
                <a:tab pos="9144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Wat zijn uitingsvormen, hoe ziet het eruit?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742950" lvl="1" indent="-285750">
              <a:buFont typeface="Symbol" pitchFamily="2" charset="2"/>
              <a:buChar char=""/>
              <a:tabLst>
                <a:tab pos="457200" algn="l"/>
                <a:tab pos="9144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Wat is er over te zeggen?</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742950" lvl="1" indent="-285750">
              <a:buFont typeface="Symbol" pitchFamily="2" charset="2"/>
              <a:buChar char=""/>
              <a:tabLst>
                <a:tab pos="457200" algn="l"/>
                <a:tab pos="9144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Schrijf de voorbeelden op de flipover</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a:tabLst>
                <a:tab pos="4572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914400">
              <a:tabLst>
                <a:tab pos="4572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Symbol" pitchFamily="2" charset="2"/>
              <a:buChar char=""/>
              <a:tabLst>
                <a:tab pos="457200" algn="l"/>
              </a:tabLst>
            </a:pPr>
            <a:r>
              <a:rPr lang="nl-NL" sz="1200" b="1" i="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Stap 2 </a:t>
            </a:r>
            <a:r>
              <a:rPr lang="nl-NL" sz="1200" b="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r>
              <a:rPr lang="nl-NL" sz="1200" b="1" i="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Voordelen van DISTANTIE/NABIJHEID (10 min)</a:t>
            </a:r>
            <a:endParaRPr lang="nl-NL" sz="1000" b="1" dirty="0">
              <a:solidFill>
                <a:srgbClr val="00B0F0"/>
              </a:solidFill>
              <a:effectLst/>
              <a:latin typeface="Aptos" panose="020B0004020202020204" pitchFamily="34" charset="0"/>
              <a:ea typeface="Times New Roman" panose="02020603050405020304" pitchFamily="18" charset="0"/>
              <a:cs typeface="Aptos" panose="020B0004020202020204" pitchFamily="34" charset="0"/>
            </a:endParaRPr>
          </a:p>
          <a:p>
            <a:pPr marL="800100" lvl="1" indent="-342900">
              <a:buFont typeface="Symbol" pitchFamily="2" charset="2"/>
              <a:buChar char=""/>
              <a:tabLst>
                <a:tab pos="9906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Wat zijn de voordelen, de mooie kanten van?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800100" lvl="1" indent="-342900">
              <a:buFont typeface="Symbol" pitchFamily="2" charset="2"/>
              <a:buChar char=""/>
              <a:tabLst>
                <a:tab pos="9906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Wat is de unieke kracht, de waarde?</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800100" lvl="1" indent="-342900">
              <a:buFont typeface="Symbol" pitchFamily="2" charset="2"/>
              <a:buChar char=""/>
              <a:tabLst>
                <a:tab pos="9906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Schrijf de voordelen op de flipover</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457200">
              <a:tabLst>
                <a:tab pos="4572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457200"/>
            <a:r>
              <a:rPr lang="nl-NL" sz="1200" i="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Symbol" pitchFamily="2" charset="2"/>
              <a:buChar char=""/>
              <a:tabLst>
                <a:tab pos="457200" algn="l"/>
              </a:tabLst>
            </a:pPr>
            <a:r>
              <a:rPr lang="nl-NL" sz="1200" b="1" i="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Stap 3 </a:t>
            </a:r>
            <a:r>
              <a:rPr lang="nl-NL" sz="1200" b="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r>
              <a:rPr lang="nl-NL" sz="1200" b="1" i="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Toelichting aan de hele groep (5-10 minuten)</a:t>
            </a:r>
            <a:endParaRPr lang="nl-NL" sz="1000" b="1" dirty="0">
              <a:solidFill>
                <a:srgbClr val="00B0F0"/>
              </a:solidFill>
              <a:effectLst/>
              <a:latin typeface="Aptos" panose="020B0004020202020204" pitchFamily="34" charset="0"/>
              <a:ea typeface="Times New Roman" panose="02020603050405020304" pitchFamily="18" charset="0"/>
              <a:cs typeface="Aptos" panose="020B0004020202020204" pitchFamily="34" charset="0"/>
            </a:endParaRPr>
          </a:p>
          <a:p>
            <a:pPr marL="742950" lvl="1" indent="-285750">
              <a:buFont typeface="Symbol" pitchFamily="2" charset="2"/>
              <a:buChar char=""/>
              <a:tabLst>
                <a:tab pos="457200" algn="l"/>
                <a:tab pos="914400" algn="l"/>
              </a:tabLst>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Uit beide groepen geeft iemand toelichting op de flap</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Symbol" pitchFamily="2" charset="2"/>
              <a:buChar char=""/>
            </a:pPr>
            <a:r>
              <a:rPr lang="nl-NL" sz="1200" b="1" i="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Stap 4 De kracht van beide kanten van de paradox (15 minuten)</a:t>
            </a:r>
          </a:p>
          <a:p>
            <a:pPr marL="0" lvl="0" indent="0">
              <a:buSzPts val="1000"/>
              <a:buFontTx/>
              <a:buNone/>
              <a:tabLst>
                <a:tab pos="457200" algn="l"/>
              </a:tabLst>
            </a:pPr>
            <a:r>
              <a:rPr lang="nl-NL" sz="1000" b="1" dirty="0">
                <a:solidFill>
                  <a:srgbClr val="212121"/>
                </a:solidFill>
                <a:effectLst/>
                <a:latin typeface="Calibri" panose="020F0502020204030204" pitchFamily="34" charset="0"/>
                <a:ea typeface="Aptos" panose="020B0004020202020204" pitchFamily="34" charset="0"/>
                <a:cs typeface="Arial" panose="020B0604020202020204" pitchFamily="34" charset="0"/>
              </a:rPr>
              <a:t>Stap 4 kan in 2 subgroepen worden gedaan of plenair (afhankelijk van de groepsgrootte)</a:t>
            </a:r>
            <a:endParaRPr lang="nl-NL" sz="1000" b="1"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itchFamily="2" charset="2"/>
              <a:buChar char=""/>
            </a:pPr>
            <a:endParaRPr lang="nl-NL" sz="1000" b="1" dirty="0">
              <a:effectLst/>
              <a:latin typeface="Aptos" panose="020B0004020202020204" pitchFamily="34" charset="0"/>
              <a:ea typeface="Times New Roman" panose="02020603050405020304" pitchFamily="18" charset="0"/>
              <a:cs typeface="Aptos" panose="020B0004020202020204" pitchFamily="34" charset="0"/>
            </a:endParaRPr>
          </a:p>
          <a:p>
            <a:pPr marL="800100" lvl="1" indent="-342900">
              <a:buFont typeface="Symbol" pitchFamily="2" charset="2"/>
              <a:buChar char=""/>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Bespreek wat Distantie kan toevoegen aan Nabijheid en andersom.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800100" lvl="1" indent="-342900">
              <a:buFont typeface="Symbol" pitchFamily="2" charset="2"/>
              <a:buChar char=""/>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Wanneer gaat Distantie voor en wanneer Nabijheid?</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800100" lvl="1" indent="-342900">
              <a:buFont typeface="Symbol" pitchFamily="2" charset="2"/>
              <a:buChar char=""/>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Wat is een manier om de voordelen van Distantie en Nabijheid te combineren?</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800100" lvl="1" indent="-342900">
              <a:buFont typeface="Symbol" pitchFamily="2" charset="2"/>
              <a:buChar char=""/>
            </a:pPr>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Wat vraagt dat van ons (aan kwaliteiten, loslaten, nieuwe aanpakken)?</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marL="914400"/>
            <a:r>
              <a:rPr lang="nl-NL" sz="1200" i="1"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a:p>
            <a:pPr indent="449580"/>
            <a:r>
              <a:rPr lang="nl-NL" sz="12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rPr>
              <a:t> </a:t>
            </a:r>
            <a:endParaRPr lang="nl-NL" sz="1000" dirty="0">
              <a:effectLst/>
              <a:latin typeface="Aptos" panose="020B0004020202020204" pitchFamily="34" charset="0"/>
              <a:ea typeface="Times New Roman" panose="02020603050405020304" pitchFamily="18" charset="0"/>
              <a:cs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17</a:t>
            </a:fld>
            <a:endParaRPr lang="nl-NL"/>
          </a:p>
        </p:txBody>
      </p:sp>
    </p:spTree>
    <p:extLst>
      <p:ext uri="{BB962C8B-B14F-4D97-AF65-F5344CB8AC3E}">
        <p14:creationId xmlns:p14="http://schemas.microsoft.com/office/powerpoint/2010/main" val="3449277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groep 1 het werkblad </a:t>
            </a:r>
            <a:r>
              <a:rPr lang="nl-NL" u="sng" dirty="0"/>
              <a:t>groep A</a:t>
            </a:r>
            <a:r>
              <a:rPr lang="nl-NL" dirty="0"/>
              <a:t> en groep 2 het werkblad </a:t>
            </a:r>
            <a:r>
              <a:rPr lang="nl-NL" u="sng" dirty="0"/>
              <a:t>groep B</a:t>
            </a:r>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18</a:t>
            </a:fld>
            <a:endParaRPr lang="nl-NL"/>
          </a:p>
        </p:txBody>
      </p:sp>
    </p:spTree>
    <p:extLst>
      <p:ext uri="{BB962C8B-B14F-4D97-AF65-F5344CB8AC3E}">
        <p14:creationId xmlns:p14="http://schemas.microsoft.com/office/powerpoint/2010/main" val="107943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Aptos" panose="020B0004020202020204" pitchFamily="34" charset="0"/>
                <a:ea typeface="Aptos" panose="020B0004020202020204" pitchFamily="34" charset="0"/>
                <a:cs typeface="Times New Roman" panose="02020603050405020304" pitchFamily="18" charset="0"/>
              </a:rPr>
              <a:t>We gaan nu aan de slag met een casus; waargebeurd maar aangepast.</a:t>
            </a:r>
          </a:p>
          <a:p>
            <a:r>
              <a:rPr lang="nl-NL" sz="1800" dirty="0">
                <a:effectLst/>
                <a:latin typeface="Aptos" panose="020B0004020202020204" pitchFamily="34" charset="0"/>
                <a:ea typeface="Aptos" panose="020B0004020202020204" pitchFamily="34" charset="0"/>
                <a:cs typeface="Times New Roman" panose="02020603050405020304" pitchFamily="18" charset="0"/>
              </a:rPr>
              <a:t>We onderzoeken verschillende interpretaties/oordelen die de casus oproept en welke impact dit heeft.</a:t>
            </a:r>
          </a:p>
          <a:p>
            <a:r>
              <a:rPr lang="nl-NL" sz="1800" dirty="0">
                <a:effectLst/>
                <a:latin typeface="Aptos" panose="020B0004020202020204" pitchFamily="34" charset="0"/>
                <a:ea typeface="Aptos" panose="020B0004020202020204" pitchFamily="34" charset="0"/>
                <a:cs typeface="Times New Roman" panose="02020603050405020304" pitchFamily="18" charset="0"/>
              </a:rPr>
              <a:t>Hoe interpreteer jij de situatie, en de ander, en welke verschillen/overeenkomsten vallen op?</a:t>
            </a:r>
          </a:p>
          <a:p>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Doel voor facilitator: Bewustwording en herkennen van de valkuil tot interpretaties/oordelen</a:t>
            </a:r>
            <a:r>
              <a:rPr lang="nl-NL" sz="2800" dirty="0">
                <a:effectLst/>
              </a:rPr>
              <a:t> </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19</a:t>
            </a:fld>
            <a:endParaRPr lang="nl-NL"/>
          </a:p>
        </p:txBody>
      </p:sp>
    </p:spTree>
    <p:extLst>
      <p:ext uri="{BB962C8B-B14F-4D97-AF65-F5344CB8AC3E}">
        <p14:creationId xmlns:p14="http://schemas.microsoft.com/office/powerpoint/2010/main" val="2511668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8E769-D9BC-1354-C952-2FDCE3CD80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14CFC3-0F50-1E97-2340-9C54C61E2F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60F9C2-1DD2-A95B-64E0-6BC56A9DD3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000"/>
              <a:buFont typeface="Symbol" pitchFamily="2" charset="2"/>
              <a:buNone/>
              <a:tabLst>
                <a:tab pos="457200" algn="l"/>
              </a:tabLst>
              <a:defRPr/>
            </a:pPr>
            <a:r>
              <a:rPr lang="nl-NL" sz="1200" b="1" dirty="0"/>
              <a:t>Instructies facilitator</a:t>
            </a:r>
          </a:p>
          <a:p>
            <a:pPr marL="171450" marR="0" lvl="0" indent="-171450" algn="l" defTabSz="914400" rtl="0" eaLnBrk="1" fontAlgn="auto" latinLnBrk="0" hangingPunct="1">
              <a:lnSpc>
                <a:spcPct val="100000"/>
              </a:lnSpc>
              <a:spcBef>
                <a:spcPts val="0"/>
              </a:spcBef>
              <a:spcAft>
                <a:spcPts val="0"/>
              </a:spcAft>
              <a:buClrTx/>
              <a:buSzPts val="1000"/>
              <a:buFontTx/>
              <a:buChar char="-"/>
              <a:tabLst>
                <a:tab pos="457200" algn="l"/>
              </a:tabLst>
              <a:defRPr/>
            </a:pPr>
            <a:r>
              <a:rPr lang="nl-NL" sz="1200" b="0" dirty="0"/>
              <a:t>Deel de werkbladen uit (casus en bijbehorende opdracht)</a:t>
            </a:r>
          </a:p>
          <a:p>
            <a:pPr marL="171450" marR="0" lvl="0" indent="-171450" algn="l" defTabSz="914400" rtl="0" eaLnBrk="1" fontAlgn="auto" latinLnBrk="0" hangingPunct="1">
              <a:lnSpc>
                <a:spcPct val="100000"/>
              </a:lnSpc>
              <a:spcBef>
                <a:spcPts val="0"/>
              </a:spcBef>
              <a:spcAft>
                <a:spcPts val="0"/>
              </a:spcAft>
              <a:buClrTx/>
              <a:buSzPts val="1000"/>
              <a:buFontTx/>
              <a:buChar char="-"/>
              <a:tabLst>
                <a:tab pos="457200" algn="l"/>
              </a:tabLst>
              <a:defRPr/>
            </a:pPr>
            <a:r>
              <a:rPr lang="nl-NL" sz="1200" b="0" dirty="0"/>
              <a:t>Laat iedereen eerst individueel de casus lezen en de opdracht maken (15 minuten)</a:t>
            </a:r>
          </a:p>
          <a:p>
            <a:pPr marL="171450" marR="0" lvl="0" indent="-171450" algn="l" defTabSz="914400" rtl="0" eaLnBrk="1" fontAlgn="auto" latinLnBrk="0" hangingPunct="1">
              <a:lnSpc>
                <a:spcPct val="100000"/>
              </a:lnSpc>
              <a:spcBef>
                <a:spcPts val="0"/>
              </a:spcBef>
              <a:spcAft>
                <a:spcPts val="0"/>
              </a:spcAft>
              <a:buClrTx/>
              <a:buSzPts val="1000"/>
              <a:buFontTx/>
              <a:buChar char="-"/>
              <a:tabLst>
                <a:tab pos="457200" algn="l"/>
              </a:tabLst>
              <a:defRPr/>
            </a:pPr>
            <a:r>
              <a:rPr lang="nl-NL" sz="1200" b="0" dirty="0"/>
              <a:t>Daarna mag iedereen in duo’s uitwisselen welke antwoorden ze hebben gegeven (10 minuten)</a:t>
            </a:r>
          </a:p>
          <a:p>
            <a:pPr marL="171450" marR="0" lvl="0" indent="-171450" algn="l" defTabSz="914400" rtl="0" eaLnBrk="1" fontAlgn="auto" latinLnBrk="0" hangingPunct="1">
              <a:lnSpc>
                <a:spcPct val="100000"/>
              </a:lnSpc>
              <a:spcBef>
                <a:spcPts val="0"/>
              </a:spcBef>
              <a:spcAft>
                <a:spcPts val="0"/>
              </a:spcAft>
              <a:buClrTx/>
              <a:buSzPts val="1000"/>
              <a:buFontTx/>
              <a:buChar char="-"/>
              <a:tabLst>
                <a:tab pos="457200" algn="l"/>
              </a:tabLst>
              <a:defRPr/>
            </a:pPr>
            <a:r>
              <a:rPr lang="nl-NL" sz="1200" b="0" dirty="0"/>
              <a:t>Plenaire terugkoppeling in de groep (5/10 minuten): wat viel op tijdens het uitwisselen? </a:t>
            </a:r>
          </a:p>
          <a:p>
            <a:pPr marL="171450" marR="0" lvl="0" indent="-171450" algn="l" defTabSz="914400" rtl="0" eaLnBrk="1" fontAlgn="auto" latinLnBrk="0" hangingPunct="1">
              <a:lnSpc>
                <a:spcPct val="100000"/>
              </a:lnSpc>
              <a:spcBef>
                <a:spcPts val="0"/>
              </a:spcBef>
              <a:spcAft>
                <a:spcPts val="0"/>
              </a:spcAft>
              <a:buClrTx/>
              <a:buSzPts val="1000"/>
              <a:buFontTx/>
              <a:buChar char="-"/>
              <a:tabLst>
                <a:tab pos="457200" algn="l"/>
              </a:tabLst>
              <a:defRPr/>
            </a:pPr>
            <a:endParaRPr lang="nl-NL" sz="1200" b="0" dirty="0"/>
          </a:p>
          <a:p>
            <a:pPr marL="171450" marR="0" lvl="0" indent="-171450" algn="l" defTabSz="914400" rtl="0" eaLnBrk="1" fontAlgn="auto" latinLnBrk="0" hangingPunct="1">
              <a:lnSpc>
                <a:spcPct val="100000"/>
              </a:lnSpc>
              <a:spcBef>
                <a:spcPts val="0"/>
              </a:spcBef>
              <a:spcAft>
                <a:spcPts val="0"/>
              </a:spcAft>
              <a:buClrTx/>
              <a:buSzPts val="1000"/>
              <a:buFontTx/>
              <a:buChar char="-"/>
              <a:tabLst>
                <a:tab pos="457200" algn="l"/>
              </a:tabLst>
              <a:defRPr/>
            </a:pPr>
            <a:endParaRPr lang="nl-NL" sz="1200" b="0" dirty="0"/>
          </a:p>
          <a:p>
            <a:endParaRPr lang="nl-NL" dirty="0"/>
          </a:p>
        </p:txBody>
      </p:sp>
      <p:sp>
        <p:nvSpPr>
          <p:cNvPr id="4" name="Tijdelijke aanduiding voor dianummer 3">
            <a:extLst>
              <a:ext uri="{FF2B5EF4-FFF2-40B4-BE49-F238E27FC236}">
                <a16:creationId xmlns:a16="http://schemas.microsoft.com/office/drawing/2014/main" id="{1548CA59-69F7-E5CD-F186-0E03421511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57EE2-EEAD-D946-8845-9497830F9DB4}"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5559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21</a:t>
            </a:fld>
            <a:endParaRPr lang="nl-NL"/>
          </a:p>
        </p:txBody>
      </p:sp>
    </p:spTree>
    <p:extLst>
      <p:ext uri="{BB962C8B-B14F-4D97-AF65-F5344CB8AC3E}">
        <p14:creationId xmlns:p14="http://schemas.microsoft.com/office/powerpoint/2010/main" val="219726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4</a:t>
            </a:fld>
            <a:endParaRPr lang="nl-NL"/>
          </a:p>
        </p:txBody>
      </p:sp>
    </p:spTree>
    <p:extLst>
      <p:ext uri="{BB962C8B-B14F-4D97-AF65-F5344CB8AC3E}">
        <p14:creationId xmlns:p14="http://schemas.microsoft.com/office/powerpoint/2010/main" val="529225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Belangrijk om vast te houden welke (nieuwe) inzichten zijn bijgebleven en voornemens concreet te maken; hoe kun jij de inzichten van vandaag vasthouden en ook toepassen?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22</a:t>
            </a:fld>
            <a:endParaRPr lang="nl-NL"/>
          </a:p>
        </p:txBody>
      </p:sp>
    </p:spTree>
    <p:extLst>
      <p:ext uri="{BB962C8B-B14F-4D97-AF65-F5344CB8AC3E}">
        <p14:creationId xmlns:p14="http://schemas.microsoft.com/office/powerpoint/2010/main" val="3239793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pPr marL="171450" indent="-171450">
              <a:buFontTx/>
              <a:buChar char="-"/>
            </a:pPr>
            <a:r>
              <a:rPr lang="nl-NL" dirty="0"/>
              <a:t>Deel het werkblad uit</a:t>
            </a:r>
          </a:p>
          <a:p>
            <a:pPr marL="171450" indent="-171450">
              <a:buFontTx/>
              <a:buChar char="-"/>
            </a:pPr>
            <a:r>
              <a:rPr lang="nl-NL" dirty="0"/>
              <a:t>De deelnemers beantwoorden eerst voor zichzelf de vragen (10 min)</a:t>
            </a:r>
          </a:p>
          <a:p>
            <a:pPr marL="171450" indent="-171450">
              <a:buFontTx/>
              <a:buChar char="-"/>
            </a:pPr>
            <a:r>
              <a:rPr lang="nl-NL" dirty="0">
                <a:sym typeface="Wingdings" pitchFamily="2" charset="2"/>
              </a:rPr>
              <a:t>Daarna haal je plenair op; wie wil een inzicht of actie delen?</a:t>
            </a:r>
          </a:p>
          <a:p>
            <a:pPr marL="171450" indent="-171450">
              <a:buFontTx/>
              <a:buChar char="-"/>
            </a:pPr>
            <a:r>
              <a:rPr lang="nl-NL" dirty="0">
                <a:sym typeface="Wingdings" pitchFamily="2" charset="2"/>
              </a:rPr>
              <a:t>Je geeft een aantal mensen het woord </a:t>
            </a:r>
          </a:p>
          <a:p>
            <a:endParaRPr lang="nl-NL" dirty="0"/>
          </a:p>
          <a:p>
            <a:r>
              <a:rPr lang="nl-NL" dirty="0"/>
              <a:t>Totaal: 20 minuten</a:t>
            </a: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23</a:t>
            </a:fld>
            <a:endParaRPr lang="nl-NL"/>
          </a:p>
        </p:txBody>
      </p:sp>
    </p:spTree>
    <p:extLst>
      <p:ext uri="{BB962C8B-B14F-4D97-AF65-F5344CB8AC3E}">
        <p14:creationId xmlns:p14="http://schemas.microsoft.com/office/powerpoint/2010/main" val="666917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24</a:t>
            </a:fld>
            <a:endParaRPr lang="nl-NL"/>
          </a:p>
        </p:txBody>
      </p:sp>
    </p:spTree>
    <p:extLst>
      <p:ext uri="{BB962C8B-B14F-4D97-AF65-F5344CB8AC3E}">
        <p14:creationId xmlns:p14="http://schemas.microsoft.com/office/powerpoint/2010/main" val="3809784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B5D6D-C9A8-C62B-6711-0A6637C66B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B4885A-D338-6389-107B-E29A68D64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232880-6AFC-95C9-AB14-BAC958D938A0}"/>
              </a:ext>
            </a:extLst>
          </p:cNvPr>
          <p:cNvSpPr>
            <a:spLocks noGrp="1"/>
          </p:cNvSpPr>
          <p:nvPr>
            <p:ph type="body" idx="1"/>
          </p:nvPr>
        </p:nvSpPr>
        <p:spPr/>
        <p:txBody>
          <a:bodyPr/>
          <a:lstStyle/>
          <a:p>
            <a:r>
              <a:rPr lang="nl-NL" dirty="0"/>
              <a:t>Afsluiten:</a:t>
            </a:r>
          </a:p>
          <a:p>
            <a:pPr marL="171450" indent="-171450">
              <a:buFont typeface="Arial" panose="020B0604020202020204" pitchFamily="34" charset="0"/>
              <a:buChar char="•"/>
            </a:pPr>
            <a:r>
              <a:rPr lang="nl-NL" dirty="0"/>
              <a:t>Bedankt voor jullie inzet</a:t>
            </a:r>
          </a:p>
          <a:p>
            <a:pPr marL="171450" indent="-171450">
              <a:buFont typeface="Arial" panose="020B0604020202020204" pitchFamily="34" charset="0"/>
              <a:buChar char="•"/>
            </a:pPr>
            <a:r>
              <a:rPr lang="nl-NL" dirty="0"/>
              <a:t>Heeft geleid tot mooie gesprekken en verdieping op ons werk met gezinnen/huishouden</a:t>
            </a:r>
          </a:p>
          <a:p>
            <a:pPr marL="171450" indent="-171450">
              <a:buFont typeface="Arial" panose="020B0604020202020204" pitchFamily="34" charset="0"/>
              <a:buChar char="•"/>
            </a:pPr>
            <a:r>
              <a:rPr lang="nl-NL" dirty="0"/>
              <a:t>En voornemens, acties, afspraken om dit basisprincipe als professional en als team meer toe te passen</a:t>
            </a:r>
          </a:p>
          <a:p>
            <a:pPr marL="171450" indent="-171450">
              <a:buFont typeface="Arial" panose="020B0604020202020204" pitchFamily="34" charset="0"/>
              <a:buChar char="•"/>
            </a:pPr>
            <a:r>
              <a:rPr lang="nl-NL" dirty="0"/>
              <a:t>Vervolg: schetsen wat het vervolg hierop is, bijv. delen van de afspraken die vandaag zijn gemaakt, reflectie hierop tijdens volgend teamoverleg of anders… goed om vooraf even over na te denken wat mogelijkheden hiertoe zijn!</a:t>
            </a:r>
          </a:p>
          <a:p>
            <a:pPr marL="171450" indent="-171450">
              <a:buFont typeface="Arial" panose="020B0604020202020204" pitchFamily="34" charset="0"/>
              <a:buChar char="•"/>
            </a:pPr>
            <a:endParaRPr lang="nl-NL" dirty="0"/>
          </a:p>
        </p:txBody>
      </p:sp>
      <p:sp>
        <p:nvSpPr>
          <p:cNvPr id="4" name="Tijdelijke aanduiding voor dianummer 3">
            <a:extLst>
              <a:ext uri="{FF2B5EF4-FFF2-40B4-BE49-F238E27FC236}">
                <a16:creationId xmlns:a16="http://schemas.microsoft.com/office/drawing/2014/main" id="{13908983-D867-B3B6-7564-0E1CC015176C}"/>
              </a:ext>
            </a:extLst>
          </p:cNvPr>
          <p:cNvSpPr>
            <a:spLocks noGrp="1"/>
          </p:cNvSpPr>
          <p:nvPr>
            <p:ph type="sldNum" sz="quarter" idx="5"/>
          </p:nvPr>
        </p:nvSpPr>
        <p:spPr/>
        <p:txBody>
          <a:bodyPr/>
          <a:lstStyle/>
          <a:p>
            <a:fld id="{1D757EE2-EEAD-D946-8845-9497830F9DB4}" type="slidenum">
              <a:rPr lang="nl-NL" smtClean="0"/>
              <a:t>25</a:t>
            </a:fld>
            <a:endParaRPr lang="nl-NL"/>
          </a:p>
        </p:txBody>
      </p:sp>
    </p:spTree>
    <p:extLst>
      <p:ext uri="{BB962C8B-B14F-4D97-AF65-F5344CB8AC3E}">
        <p14:creationId xmlns:p14="http://schemas.microsoft.com/office/powerpoint/2010/main" val="317560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E7938-A5B1-CBA3-945A-52E725DEE7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8A7140-3700-E2D5-0E07-0CFCC338E7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A102AC-9D76-E7A9-26AE-1197E68BEA13}"/>
              </a:ext>
            </a:extLst>
          </p:cNvPr>
          <p:cNvSpPr>
            <a:spLocks noGrp="1"/>
          </p:cNvSpPr>
          <p:nvPr>
            <p:ph type="body" idx="1"/>
          </p:nvPr>
        </p:nvSpPr>
        <p:spPr/>
        <p:txBody>
          <a:bodyPr/>
          <a:lstStyle/>
          <a:p>
            <a:r>
              <a:rPr lang="nl-NL" sz="1800" dirty="0">
                <a:effectLst/>
                <a:latin typeface="Aptos" panose="020B0004020202020204" pitchFamily="34" charset="0"/>
                <a:ea typeface="Aptos" panose="020B0004020202020204" pitchFamily="34" charset="0"/>
                <a:cs typeface="Times New Roman" panose="02020603050405020304" pitchFamily="18" charset="0"/>
              </a:rPr>
              <a:t>We beginnen met een </a:t>
            </a:r>
            <a:r>
              <a:rPr lang="nl-NL" sz="1800" b="1" dirty="0">
                <a:effectLst/>
                <a:latin typeface="Aptos" panose="020B0004020202020204" pitchFamily="34" charset="0"/>
                <a:ea typeface="Aptos" panose="020B0004020202020204" pitchFamily="34" charset="0"/>
                <a:cs typeface="Times New Roman" panose="02020603050405020304" pitchFamily="18" charset="0"/>
              </a:rPr>
              <a:t>verhalentour</a:t>
            </a:r>
            <a:r>
              <a:rPr lang="nl-NL" sz="1800" dirty="0">
                <a:effectLst/>
                <a:latin typeface="Aptos" panose="020B0004020202020204" pitchFamily="34" charset="0"/>
                <a:ea typeface="Aptos" panose="020B0004020202020204" pitchFamily="34" charset="0"/>
                <a:cs typeface="Times New Roman" panose="02020603050405020304" pitchFamily="18" charset="0"/>
              </a:rPr>
              <a:t> over de betekenis en het belang van ‘Van mens tot mens werken’</a:t>
            </a:r>
          </a:p>
          <a:p>
            <a:r>
              <a:rPr lang="nl-NL" sz="1800" dirty="0">
                <a:effectLst/>
                <a:latin typeface="Aptos" panose="020B0004020202020204" pitchFamily="34" charset="0"/>
                <a:cs typeface="Times New Roman" panose="02020603050405020304" pitchFamily="18" charset="0"/>
              </a:rPr>
              <a:t>De verhalentour duurt ongeveer 10 minuten, ga er even voor zitten en luister aandachtig.</a:t>
            </a:r>
            <a:endParaRPr lang="nl-NL" dirty="0"/>
          </a:p>
        </p:txBody>
      </p:sp>
      <p:sp>
        <p:nvSpPr>
          <p:cNvPr id="4" name="Tijdelijke aanduiding voor dianummer 3">
            <a:extLst>
              <a:ext uri="{FF2B5EF4-FFF2-40B4-BE49-F238E27FC236}">
                <a16:creationId xmlns:a16="http://schemas.microsoft.com/office/drawing/2014/main" id="{233AB832-D95D-0EAE-38FD-C51837075B4A}"/>
              </a:ext>
            </a:extLst>
          </p:cNvPr>
          <p:cNvSpPr>
            <a:spLocks noGrp="1"/>
          </p:cNvSpPr>
          <p:nvPr>
            <p:ph type="sldNum" sz="quarter" idx="5"/>
          </p:nvPr>
        </p:nvSpPr>
        <p:spPr/>
        <p:txBody>
          <a:bodyPr/>
          <a:lstStyle/>
          <a:p>
            <a:fld id="{1D757EE2-EEAD-D946-8845-9497830F9DB4}" type="slidenum">
              <a:rPr lang="nl-NL" smtClean="0"/>
              <a:t>5</a:t>
            </a:fld>
            <a:endParaRPr lang="nl-NL"/>
          </a:p>
        </p:txBody>
      </p:sp>
    </p:spTree>
    <p:extLst>
      <p:ext uri="{BB962C8B-B14F-4D97-AF65-F5344CB8AC3E}">
        <p14:creationId xmlns:p14="http://schemas.microsoft.com/office/powerpoint/2010/main" val="93139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 facilitator:</a:t>
            </a:r>
            <a:endParaRPr lang="nl-NL" dirty="0"/>
          </a:p>
          <a:p>
            <a:pPr marL="171450" indent="-171450">
              <a:buFontTx/>
              <a:buChar char="-"/>
            </a:pPr>
            <a:r>
              <a:rPr lang="nl-NL" dirty="0"/>
              <a:t>Dit is de inleiding op het thema van Mens tot Mens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Luister samen naar de verhalentour </a:t>
            </a:r>
          </a:p>
          <a:p>
            <a:pPr marL="171450" indent="-171450">
              <a:buFontTx/>
              <a:buChar char="-"/>
            </a:pPr>
            <a:r>
              <a:rPr lang="nl-NL" dirty="0"/>
              <a:t>De verhalentour eindigt met de vraag: </a:t>
            </a:r>
            <a:r>
              <a:rPr lang="nl-NL" b="1" dirty="0"/>
              <a:t>Wie heeft jou wel eens op weg geholpen toen je zelf in de put zat? </a:t>
            </a:r>
          </a:p>
          <a:p>
            <a:pPr marL="171450" indent="-171450">
              <a:buFontTx/>
              <a:buChar char="-"/>
            </a:pPr>
            <a:r>
              <a:rPr lang="nl-NL" b="0" dirty="0"/>
              <a:t>Laat de groep in duo’s deze vraag bespreken, evt. korte nabespreking plenair.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In de opdrachten verderop in deze presentatie gaat de groep verdiepen hoe van mens tot mens werken er in de praktijk uitziet en hoe jullie dit (meer) kunnen inzetten. </a:t>
            </a:r>
            <a:br>
              <a:rPr lang="nl-NL" b="0" dirty="0"/>
            </a:br>
            <a:br>
              <a:rPr lang="nl-NL" b="0" dirty="0"/>
            </a:br>
            <a:r>
              <a:rPr lang="nl-NL" dirty="0"/>
              <a:t>Fragment kan via de QR code of de link worden geopend:</a:t>
            </a:r>
            <a:br>
              <a:rPr lang="nl-NL" dirty="0"/>
            </a:br>
            <a:r>
              <a:rPr lang="nl-NL" sz="1800" b="0" i="0" u="sng" strike="noStrike" dirty="0">
                <a:solidFill>
                  <a:srgbClr val="0000FF"/>
                </a:solidFill>
                <a:effectLst/>
                <a:latin typeface="Calibri Light" panose="020F0302020204030204" pitchFamily="34" charset="0"/>
                <a:hlinkClick r:id="rId3" tooltip="https://soundcloud.com/user-656432985/verhalentour-van-mens-tot-mens?si=7db2c1c31b8241dbba96152dde4b6e3c&amp;utm_source=clipboard&amp;utm_medium=text&amp;utm_campaign=social_sharing"/>
              </a:rPr>
              <a:t>https://soundcloud.com/user-656432985/verhalentour-van-mens-tot-mens?si=7db2c1c31b8241dbba96152dde4b6e3c&amp;utm_source=clipboard&amp;utm_medium=text&amp;utm_campaign=social_sharing</a:t>
            </a:r>
            <a:endParaRPr lang="nl-NL" sz="1800" b="0" i="0" u="none" strike="noStrike" dirty="0">
              <a:solidFill>
                <a:srgbClr val="0000FF"/>
              </a:solidFill>
              <a:effectLst/>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i="0" u="none" strike="noStrike" dirty="0">
                <a:solidFill>
                  <a:srgbClr val="0000FF"/>
                </a:solidFill>
                <a:effectLst/>
                <a:latin typeface="Calibri Light" panose="020F0302020204030204" pitchFamily="34" charset="0"/>
              </a:rPr>
              <a:t>    Deze link zou je voor de zekerheid alvast klaar kunnen zetten op een apart tabblad.</a:t>
            </a:r>
            <a:endParaRPr lang="nl-NL" dirty="0"/>
          </a:p>
          <a:p>
            <a:pPr marL="171450" indent="-171450">
              <a:buFontTx/>
              <a:buChar char="-"/>
            </a:pPr>
            <a:endParaRPr lang="nl-NL" dirty="0"/>
          </a:p>
          <a:p>
            <a:pPr marL="171450" indent="-171450">
              <a:buFontTx/>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6</a:t>
            </a:fld>
            <a:endParaRPr lang="nl-NL"/>
          </a:p>
        </p:txBody>
      </p:sp>
    </p:spTree>
    <p:extLst>
      <p:ext uri="{BB962C8B-B14F-4D97-AF65-F5344CB8AC3E}">
        <p14:creationId xmlns:p14="http://schemas.microsoft.com/office/powerpoint/2010/main" val="371726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t>Instructie facilitator:</a:t>
            </a:r>
            <a:endParaRPr lang="nl-NL" sz="1800" dirty="0"/>
          </a:p>
          <a:p>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Het komende uur gaan we aan de slag met het effect van houding/gedrag en hoe dat voor ‘Van mens tot mens werken’ er uit kán zien </a:t>
            </a:r>
            <a:r>
              <a:rPr lang="nl-NL" sz="1800" dirty="0">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t></a:t>
            </a:r>
            <a:r>
              <a:rPr lang="nl-NL" sz="1800" dirty="0">
                <a:effectLst/>
                <a:latin typeface="Aptos" panose="020B0004020202020204" pitchFamily="34" charset="0"/>
                <a:ea typeface="Aptos" panose="020B0004020202020204" pitchFamily="34" charset="0"/>
                <a:cs typeface="Times New Roman" panose="02020603050405020304" pitchFamily="18" charset="0"/>
              </a:rPr>
              <a:t> we wisselen uit en verdiepen op effectief/passend gedrag bij Van mens tot mens en worden geïnspireerd en inspireren elkaar om dit ook (anders) toe te passen als team/professional</a:t>
            </a:r>
            <a:r>
              <a:rPr lang="nl-NL" dirty="0">
                <a:effectLst/>
              </a:rPr>
              <a:t> in het dagelijks werk.</a:t>
            </a:r>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7</a:t>
            </a:fld>
            <a:endParaRPr lang="nl-NL"/>
          </a:p>
        </p:txBody>
      </p:sp>
    </p:spTree>
    <p:extLst>
      <p:ext uri="{BB962C8B-B14F-4D97-AF65-F5344CB8AC3E}">
        <p14:creationId xmlns:p14="http://schemas.microsoft.com/office/powerpoint/2010/main" val="382466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 facilitator (geef deze informatie aan de groep voor het kijken van het fragment):</a:t>
            </a:r>
            <a:endParaRPr lang="nl-NL" dirty="0"/>
          </a:p>
          <a:p>
            <a:pPr marL="171450" indent="-171450">
              <a:buFontTx/>
              <a:buChar char="-"/>
            </a:pPr>
            <a:endParaRPr lang="nl-NL" dirty="0"/>
          </a:p>
          <a:p>
            <a:pPr marL="171450" indent="-171450">
              <a:buFontTx/>
              <a:buChar char="-"/>
            </a:pPr>
            <a:r>
              <a:rPr lang="nl-NL" dirty="0"/>
              <a:t>We beginnen door te kijken naar een fragment uit de documentaire Alicia (uit 2017, van </a:t>
            </a:r>
            <a:r>
              <a:rPr lang="nl-NL" dirty="0" err="1"/>
              <a:t>Maasja</a:t>
            </a:r>
            <a:r>
              <a:rPr lang="nl-NL" dirty="0"/>
              <a:t> Ooms). </a:t>
            </a:r>
          </a:p>
          <a:p>
            <a:pPr marL="171450" indent="-171450">
              <a:buFontTx/>
              <a:buChar char="-"/>
            </a:pPr>
            <a:r>
              <a:rPr lang="nl-NL" dirty="0"/>
              <a:t>De documentaire volgt Alicia’s dagelijkse leven in pleeggezinnen en jeugdinstellingen gedurende drie jaar. </a:t>
            </a:r>
          </a:p>
          <a:p>
            <a:pPr marL="171450" indent="-171450">
              <a:buFontTx/>
              <a:buChar char="-"/>
            </a:pPr>
            <a:r>
              <a:rPr lang="nl-NL" dirty="0"/>
              <a:t>Ze is 1 jaar oud als ze uit huis wordt geplaatst en in een pleeggezin terecht komt, als pleegvader overlijdt wordt ze overgeplaatst naar een jeugdzorginstelling.</a:t>
            </a:r>
          </a:p>
          <a:p>
            <a:pPr marL="171450" indent="-171450">
              <a:buFontTx/>
              <a:buChar char="-"/>
            </a:pPr>
            <a:r>
              <a:rPr lang="nl-NL" dirty="0"/>
              <a:t>Ze groeit vervolgens op in verschillende instellingen, van open naar gesloten, en laat steeds problematischer gedrag zien.</a:t>
            </a:r>
          </a:p>
          <a:p>
            <a:pPr marL="171450" indent="-171450">
              <a:buFontTx/>
              <a:buChar char="-"/>
            </a:pPr>
            <a:r>
              <a:rPr lang="nl-NL" dirty="0"/>
              <a:t>We gaan kijken naar een fragment waarin ze 14 jaar is en net verblijft op een gesloten groep.</a:t>
            </a:r>
          </a:p>
          <a:p>
            <a:pPr marL="171450" indent="-171450">
              <a:buFontTx/>
              <a:buChar char="-"/>
            </a:pPr>
            <a:r>
              <a:rPr lang="nl-NL" dirty="0"/>
              <a:t>Ze heeft een gesprek met haar persoonlijk begeleider, voogd en groepsbegeleider over haar trajectplan en perspectief</a:t>
            </a:r>
          </a:p>
          <a:p>
            <a:pPr marL="171450" indent="-171450">
              <a:buFontTx/>
              <a:buChar char="-"/>
            </a:pPr>
            <a:r>
              <a:rPr lang="nl-NL" dirty="0"/>
              <a:t>Jullie krijgen een observatie-opdracht mee, vervolgens gaan we hierover in gesprek</a:t>
            </a:r>
          </a:p>
          <a:p>
            <a:pPr marL="171450" indent="-171450">
              <a:buFontTx/>
              <a:buChar char="-"/>
            </a:pPr>
            <a:endParaRPr lang="nl-NL" b="1" dirty="0"/>
          </a:p>
          <a:p>
            <a:pPr marL="0" indent="0">
              <a:buFontTx/>
              <a:buNone/>
            </a:pPr>
            <a:r>
              <a:rPr lang="nl-NL" b="1" dirty="0"/>
              <a:t>Belangrijk</a:t>
            </a:r>
            <a:r>
              <a:rPr lang="nl-NL" dirty="0"/>
              <a:t>; we gebruiken dit fragment voor een verdiepend gesprek, om van te leren, niet om collega-professionals te beoordelen.</a:t>
            </a:r>
          </a:p>
          <a:p>
            <a:pPr marL="171450" indent="-171450">
              <a:buFontTx/>
              <a:buChar char="-"/>
            </a:pPr>
            <a:endParaRPr lang="nl-NL" dirty="0"/>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8</a:t>
            </a:fld>
            <a:endParaRPr lang="nl-NL"/>
          </a:p>
        </p:txBody>
      </p:sp>
    </p:spTree>
    <p:extLst>
      <p:ext uri="{BB962C8B-B14F-4D97-AF65-F5344CB8AC3E}">
        <p14:creationId xmlns:p14="http://schemas.microsoft.com/office/powerpoint/2010/main" val="2317321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 facilitator: </a:t>
            </a:r>
          </a:p>
          <a:p>
            <a:r>
              <a:rPr lang="nl-NL" b="1" dirty="0"/>
              <a:t>- </a:t>
            </a:r>
            <a:r>
              <a:rPr lang="nl-NL" b="0" dirty="0"/>
              <a:t>Deel het werkblad uit, vraag deelnemers tijdens het kijken aantekeningen te maken op het werkblad (eerste blok)</a:t>
            </a:r>
          </a:p>
          <a:p>
            <a:r>
              <a:rPr lang="nl-NL" b="0" dirty="0"/>
              <a:t>- Bekijk het volgende fragment uit de documentaire Alicia </a:t>
            </a:r>
            <a:r>
              <a:rPr lang="nl-NL" dirty="0"/>
              <a:t>01.06.20 (‘</a:t>
            </a:r>
            <a:r>
              <a:rPr lang="nl-NL" dirty="0" err="1"/>
              <a:t>Heeeee</a:t>
            </a:r>
            <a:r>
              <a:rPr lang="nl-NL" dirty="0"/>
              <a:t>’) tot 01.12.44</a:t>
            </a:r>
            <a:br>
              <a:rPr lang="nl-NL" dirty="0"/>
            </a:br>
            <a:r>
              <a:rPr lang="nl-NL" dirty="0"/>
              <a:t>- </a:t>
            </a:r>
            <a:r>
              <a:rPr lang="nl-NL" b="1" dirty="0"/>
              <a:t>Let op: </a:t>
            </a:r>
            <a:r>
              <a:rPr lang="nl-NL" dirty="0"/>
              <a:t>je moet eerst even de reclame uitzitten, daarna kun je doorspoelen naar 01.06.20</a:t>
            </a:r>
          </a:p>
          <a:p>
            <a:r>
              <a:rPr lang="nl-NL" dirty="0"/>
              <a:t>- NB: Toestemming om dit fragment te vertonen is geregeld. </a:t>
            </a:r>
          </a:p>
          <a:p>
            <a:endParaRPr lang="nl-NL" dirty="0"/>
          </a:p>
          <a:p>
            <a:endParaRPr lang="nl-NL" dirty="0"/>
          </a:p>
          <a:p>
            <a:r>
              <a:rPr lang="nl-NL" dirty="0"/>
              <a:t>Mocht de techniek niet werken, hier is de link naar de documentaire Alicia: </a:t>
            </a:r>
            <a:r>
              <a:rPr lang="nl-NL" dirty="0" err="1"/>
              <a:t>https</a:t>
            </a:r>
            <a:r>
              <a:rPr lang="nl-NL" dirty="0"/>
              <a:t>://</a:t>
            </a:r>
            <a:r>
              <a:rPr lang="nl-NL" dirty="0" err="1"/>
              <a:t>www.npodoc.nl</a:t>
            </a:r>
            <a:r>
              <a:rPr lang="nl-NL" dirty="0"/>
              <a:t>/documentaires/2017/11/</a:t>
            </a:r>
            <a:r>
              <a:rPr lang="nl-NL" dirty="0" err="1"/>
              <a:t>alicia.html</a:t>
            </a:r>
            <a:endParaRPr lang="nl-NL" dirty="0"/>
          </a:p>
          <a:p>
            <a:r>
              <a:rPr lang="nl-NL" dirty="0"/>
              <a:t> </a:t>
            </a: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9</a:t>
            </a:fld>
            <a:endParaRPr lang="nl-NL"/>
          </a:p>
        </p:txBody>
      </p:sp>
    </p:spTree>
    <p:extLst>
      <p:ext uri="{BB962C8B-B14F-4D97-AF65-F5344CB8AC3E}">
        <p14:creationId xmlns:p14="http://schemas.microsoft.com/office/powerpoint/2010/main" val="78453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 facilitator: </a:t>
            </a:r>
          </a:p>
          <a:p>
            <a:pPr marL="171450" indent="-171450">
              <a:buFontTx/>
              <a:buChar char="-"/>
            </a:pPr>
            <a:r>
              <a:rPr lang="nl-NL" b="0" dirty="0"/>
              <a:t>Plenaire reflectie op het fragment </a:t>
            </a:r>
            <a:r>
              <a:rPr lang="nl-NL" b="0" dirty="0">
                <a:sym typeface="Wingdings" pitchFamily="2" charset="2"/>
              </a:rPr>
              <a:t> </a:t>
            </a:r>
            <a:r>
              <a:rPr lang="nl-NL" b="1" dirty="0">
                <a:sym typeface="Wingdings" pitchFamily="2" charset="2"/>
              </a:rPr>
              <a:t>10 min</a:t>
            </a:r>
            <a:endParaRPr lang="nl-NL" b="1" dirty="0"/>
          </a:p>
          <a:p>
            <a:pPr marL="171450" indent="-171450">
              <a:buFontTx/>
              <a:buChar char="-"/>
            </a:pPr>
            <a:r>
              <a:rPr lang="nl-NL" b="0" dirty="0"/>
              <a:t>Ga met de groep kort in gesprek, het fragment roept vaak geschokte reacties op. Dit betreft een oude reportage, maar toch komen dergelijke situaties nog veelvuldig voor, of onderdelen ervan  </a:t>
            </a:r>
          </a:p>
          <a:p>
            <a:pPr marL="171450" indent="-171450">
              <a:buFontTx/>
              <a:buChar char="-"/>
            </a:pPr>
            <a:r>
              <a:rPr lang="nl-NL" b="0" dirty="0"/>
              <a:t>De reflectievragen die hierbij helpen:</a:t>
            </a:r>
          </a:p>
          <a:p>
            <a:pPr marL="171450" indent="-171450">
              <a:buFontTx/>
              <a:buChar char="-"/>
            </a:pPr>
            <a:endParaRPr lang="nl-NL" b="0" dirty="0"/>
          </a:p>
          <a:p>
            <a:pPr marL="342900" lvl="0" indent="-342900">
              <a:buFont typeface="Arial" panose="020B0604020202020204" pitchFamily="34" charset="0"/>
              <a:buChar char="•"/>
            </a:pPr>
            <a:r>
              <a:rPr lang="nl-NL" sz="1200" kern="100" dirty="0">
                <a:effectLst/>
                <a:latin typeface="AkkuratStd Light" panose="020B0404020101020102" pitchFamily="34" charset="77"/>
                <a:ea typeface="Aptos" panose="020B0004020202020204" pitchFamily="34" charset="0"/>
                <a:cs typeface="Times New Roman" panose="02020603050405020304" pitchFamily="18" charset="0"/>
              </a:rPr>
              <a:t>Wat heb je gezien en gehoord? Wat was het effect?</a:t>
            </a:r>
          </a:p>
          <a:p>
            <a:pPr marL="342900" lvl="0" indent="-342900">
              <a:buFont typeface="Arial" panose="020B0604020202020204" pitchFamily="34" charset="0"/>
              <a:buChar char="•"/>
            </a:pPr>
            <a:r>
              <a:rPr lang="nl-NL" sz="1200" kern="100" dirty="0">
                <a:effectLst/>
                <a:latin typeface="AkkuratStd Light" panose="020B0404020101020102" pitchFamily="34" charset="77"/>
                <a:ea typeface="Aptos" panose="020B0004020202020204" pitchFamily="34" charset="0"/>
                <a:cs typeface="Times New Roman" panose="02020603050405020304" pitchFamily="18" charset="0"/>
              </a:rPr>
              <a:t>In hoeverre herken je dit bij jezelf of in situaties?</a:t>
            </a:r>
          </a:p>
          <a:p>
            <a:pPr marL="342900" lvl="0" indent="-342900">
              <a:buFont typeface="Arial" panose="020B0604020202020204" pitchFamily="34" charset="0"/>
              <a:buChar char="•"/>
            </a:pPr>
            <a:r>
              <a:rPr lang="nl-NL" sz="1200" kern="100" dirty="0">
                <a:effectLst/>
                <a:latin typeface="AkkuratStd Light" panose="020B0404020101020102" pitchFamily="34" charset="77"/>
                <a:ea typeface="Aptos" panose="020B0004020202020204" pitchFamily="34" charset="0"/>
                <a:cs typeface="Times New Roman" panose="02020603050405020304" pitchFamily="18" charset="0"/>
              </a:rPr>
              <a:t>Wat is iets dat jij anders zou doen? Waarom, met welk doel?</a:t>
            </a: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10</a:t>
            </a:fld>
            <a:endParaRPr lang="nl-NL"/>
          </a:p>
        </p:txBody>
      </p:sp>
    </p:spTree>
    <p:extLst>
      <p:ext uri="{BB962C8B-B14F-4D97-AF65-F5344CB8AC3E}">
        <p14:creationId xmlns:p14="http://schemas.microsoft.com/office/powerpoint/2010/main" val="1963837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1695A-B05E-9D62-08AD-76E9E5B5ED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DA4241-E70A-12EC-4157-DDBBDBAE87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08DAF6A-8253-DDDD-BA35-9F0440717C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 facilitator: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We gaan nu weer kijken naar een soortgelijk fragment, ditmaal nagebootst door 2 professionals en een ervaringsdeskundige. Het fragment is nagebootst, maar betreft geen acteerwerk. </a:t>
            </a:r>
          </a:p>
          <a:p>
            <a:pPr marL="171450" indent="-171450">
              <a:buFontTx/>
              <a:buChar char="-"/>
            </a:pPr>
            <a:r>
              <a:rPr lang="nl-NL" dirty="0"/>
              <a:t>Zij laten het fragment zien zoals passend zou </a:t>
            </a:r>
            <a:r>
              <a:rPr lang="nl-NL" b="1" dirty="0"/>
              <a:t>kúnnen</a:t>
            </a:r>
            <a:r>
              <a:rPr lang="nl-NL" dirty="0"/>
              <a:t> zijn bij het basisprincipe ‘Van mens tot mens werken’, maar ieder doet het op zijn/haar manier</a:t>
            </a:r>
          </a:p>
          <a:p>
            <a:pPr marL="171450" indent="-171450">
              <a:buFontTx/>
              <a:buChar char="-"/>
            </a:pPr>
            <a:r>
              <a:rPr lang="nl-NL" dirty="0"/>
              <a:t>In dit fragment zijn in ieder geval onderdelen van de kernelementen verwerkt die bij Mens tot Mens horen, zie dia 13.</a:t>
            </a:r>
          </a:p>
          <a:p>
            <a:pPr marL="171450" indent="-171450">
              <a:buFontTx/>
              <a:buChar char="-"/>
            </a:pPr>
            <a:r>
              <a:rPr lang="nl-NL" dirty="0"/>
              <a:t>Op het werkblad waar ze ook aantekeningen hebben gemaakt tijdens het kijken van het fragment Alicia, kunnen ze nu tijdens het kijken aantekeningen maken over het fragment Janet. </a:t>
            </a:r>
          </a:p>
          <a:p>
            <a:pPr marL="171450" indent="-171450">
              <a:buFontTx/>
              <a:buChar char="-"/>
            </a:pPr>
            <a:endParaRPr lang="nl-NL" dirty="0"/>
          </a:p>
          <a:p>
            <a:pPr marL="171450" indent="-171450">
              <a:buFontTx/>
              <a:buChar char="-"/>
            </a:pPr>
            <a:r>
              <a:rPr lang="nl-NL" b="1" dirty="0"/>
              <a:t>Introductie op het fragment even delen met de groep:</a:t>
            </a:r>
            <a:r>
              <a:rPr lang="nl-NL" dirty="0"/>
              <a:t> we vallen in het gesprek in. De JB’ er heeft net uitgelegd waar hij voor komt (trajectplan samen opstellen) en vraagt of Janet en haar belegeider het hier al over hebben gehad samen. De begeleider heeft net benoemd dat Janet en zij hebben afgesproken dat zij haar helpt om dingen uit te leggen die ze hebben besproken. Hier zien we dat de begeleider (Joyce) Janet dus inderdaad helpt met het verwoorden van wat zij al hebben voorbesproken. </a:t>
            </a:r>
          </a:p>
          <a:p>
            <a:pPr marL="171450" indent="-171450">
              <a:buFontTx/>
              <a:buChar char="-"/>
            </a:pPr>
            <a:endParaRPr lang="nl-NL" dirty="0"/>
          </a:p>
        </p:txBody>
      </p:sp>
      <p:sp>
        <p:nvSpPr>
          <p:cNvPr id="4" name="Tijdelijke aanduiding voor dianummer 3">
            <a:extLst>
              <a:ext uri="{FF2B5EF4-FFF2-40B4-BE49-F238E27FC236}">
                <a16:creationId xmlns:a16="http://schemas.microsoft.com/office/drawing/2014/main" id="{C6332E71-C245-DD3F-FCD4-440FA4BD81EB}"/>
              </a:ext>
            </a:extLst>
          </p:cNvPr>
          <p:cNvSpPr>
            <a:spLocks noGrp="1"/>
          </p:cNvSpPr>
          <p:nvPr>
            <p:ph type="sldNum" sz="quarter" idx="5"/>
          </p:nvPr>
        </p:nvSpPr>
        <p:spPr/>
        <p:txBody>
          <a:bodyPr/>
          <a:lstStyle/>
          <a:p>
            <a:fld id="{1D757EE2-EEAD-D946-8845-9497830F9DB4}" type="slidenum">
              <a:rPr lang="nl-NL" smtClean="0"/>
              <a:t>11</a:t>
            </a:fld>
            <a:endParaRPr lang="nl-NL"/>
          </a:p>
        </p:txBody>
      </p:sp>
    </p:spTree>
    <p:extLst>
      <p:ext uri="{BB962C8B-B14F-4D97-AF65-F5344CB8AC3E}">
        <p14:creationId xmlns:p14="http://schemas.microsoft.com/office/powerpoint/2010/main" val="270989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0E7CE-AD44-1FB1-F5B0-9B31C97F8E4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F2CF396-9732-E802-CF58-85E509DEF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3BD818B-4F26-7EB9-FDFF-EF9EDCA9C02E}"/>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692ED71F-7BA5-3D1D-06BC-C3596A2A77C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1990C16-AFC3-9286-305C-CDC7D74B1F20}"/>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92553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57A1E-92AE-CBD6-E065-E49FE069D16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8489C3C-9521-A91E-E65F-6C4BC59B779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542158B-BD5C-730E-E5A8-ACB60BE884B3}"/>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4733A03D-46DB-9A83-CB56-9A93C0F0D8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677019-A09D-6CD9-FB98-7A49F908F469}"/>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81556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CA3FD28-A54B-7C9A-FB37-8022112E065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E7DD7F1-50F2-D2EE-BE1E-7E586003587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2412E42-1ABD-D5EF-20DD-9D8C2E05F145}"/>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6A3BF1A2-EC44-5D40-5810-BE406C4DFA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BB6F47E-EE17-C5AD-59AF-65BF7BB6F818}"/>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353432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8ADAC-8FDB-25EF-7464-ECC1BCEBAA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2BF834-4023-72EB-23BA-4BA052876A8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48CAD8-2504-A012-30C7-A57364261302}"/>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0C6D7FEF-86B5-D542-C346-105CFA22F8C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3F47AD3-0307-F281-1383-5889B6676344}"/>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224611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82A1D-34ED-0CD5-8A8E-17932ACBEA2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E34B606-6EAB-F586-F760-7155128B0F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09D5BEE-3ACB-3607-3873-9D2D08119937}"/>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4741759A-0E42-AADD-D286-E57D98F5C96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716CE6-0609-6D35-7657-7881AE5C8D9A}"/>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137421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A11E49-F6D0-C739-5DA0-CFF35288496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8F765F-D432-1011-DDC8-034E5CE428A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45A74AB-DCE0-4531-8208-728CACC03B8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4031A42-4B16-353E-BFFE-A9F477FFAE3F}"/>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6" name="Tijdelijke aanduiding voor voettekst 5">
            <a:extLst>
              <a:ext uri="{FF2B5EF4-FFF2-40B4-BE49-F238E27FC236}">
                <a16:creationId xmlns:a16="http://schemas.microsoft.com/office/drawing/2014/main" id="{2655257B-7540-42CA-02AC-A214144DD61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F423847-67C3-B4E8-400F-34EFD9641A72}"/>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138070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F7E825-11DC-33A8-2612-A735F0D7BDE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423697-B61D-6775-D863-1B93925575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2C01D2B-66A3-8ACC-1706-07DEE58CBEF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1B24581-6FE0-0E98-542D-78DA90B681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2E12972-760E-6FB2-5987-7D5DDDCDFBD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7F6C9E8-7845-688D-BF8B-EE59C09AD4C6}"/>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8" name="Tijdelijke aanduiding voor voettekst 7">
            <a:extLst>
              <a:ext uri="{FF2B5EF4-FFF2-40B4-BE49-F238E27FC236}">
                <a16:creationId xmlns:a16="http://schemas.microsoft.com/office/drawing/2014/main" id="{EF4F485F-768F-F840-8FFB-ABE762CAFF4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4EFE5DE-CD18-A8B2-D9BC-0BE48FEB14E8}"/>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194826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98D88-0197-FB25-2488-323EC657F23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EBF6F69-3BE4-2FAB-7B09-BF2293974D1B}"/>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4" name="Tijdelijke aanduiding voor voettekst 3">
            <a:extLst>
              <a:ext uri="{FF2B5EF4-FFF2-40B4-BE49-F238E27FC236}">
                <a16:creationId xmlns:a16="http://schemas.microsoft.com/office/drawing/2014/main" id="{573D11AB-B4BF-1B92-EB59-95A067560B3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32380D5-8D92-B4FF-B6DD-D89ACEC80F00}"/>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3903512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E97CEB1-1680-B110-5008-B4B6590F6213}"/>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3" name="Tijdelijke aanduiding voor voettekst 2">
            <a:extLst>
              <a:ext uri="{FF2B5EF4-FFF2-40B4-BE49-F238E27FC236}">
                <a16:creationId xmlns:a16="http://schemas.microsoft.com/office/drawing/2014/main" id="{CCC0648A-C928-26F3-3DC2-565AB9BFDA8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4E7EB98-F276-A9A8-CFAA-C9263644BCE5}"/>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135961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2C04B-BAEB-45FF-79AB-9FB83BC43FD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4D48B8D-1F53-424F-5558-D067A8455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F68C9F3-C862-28BC-EE41-CA5B26F15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7431B1-47CF-5458-0076-89F5E4E4F6A8}"/>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6" name="Tijdelijke aanduiding voor voettekst 5">
            <a:extLst>
              <a:ext uri="{FF2B5EF4-FFF2-40B4-BE49-F238E27FC236}">
                <a16:creationId xmlns:a16="http://schemas.microsoft.com/office/drawing/2014/main" id="{BA5E8A57-46B8-7AAB-3FBE-FD0A74254C8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032D4A0-A684-16DE-1663-550B25D773BB}"/>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259101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741C0-54C7-FEAF-14CC-A09E7F2F636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801C3A3-4C42-6A4C-589D-D12D3AAB9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58AE871-06B8-835E-DAEC-E68E880F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CFB36DE-B1CF-8E70-F559-65B088F714FB}"/>
              </a:ext>
            </a:extLst>
          </p:cNvPr>
          <p:cNvSpPr>
            <a:spLocks noGrp="1"/>
          </p:cNvSpPr>
          <p:nvPr>
            <p:ph type="dt" sz="half" idx="10"/>
          </p:nvPr>
        </p:nvSpPr>
        <p:spPr/>
        <p:txBody>
          <a:bodyPr/>
          <a:lstStyle/>
          <a:p>
            <a:fld id="{E2D10531-7D90-A047-9A43-81C54E5FCBF9}" type="datetimeFigureOut">
              <a:rPr lang="nl-NL" smtClean="0"/>
              <a:t>10-4-2025</a:t>
            </a:fld>
            <a:endParaRPr lang="nl-NL"/>
          </a:p>
        </p:txBody>
      </p:sp>
      <p:sp>
        <p:nvSpPr>
          <p:cNvPr id="6" name="Tijdelijke aanduiding voor voettekst 5">
            <a:extLst>
              <a:ext uri="{FF2B5EF4-FFF2-40B4-BE49-F238E27FC236}">
                <a16:creationId xmlns:a16="http://schemas.microsoft.com/office/drawing/2014/main" id="{2D88C64B-74DF-A87B-DF11-318416AAF89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963BD5-36E1-F9D4-A434-8A9446EBB994}"/>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421367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7C526D6-576D-02AC-CFB3-D713E3081C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EC249A4-823C-7586-EC36-9B497B199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4765032-402E-AEB0-F6BE-D427B488EB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D10531-7D90-A047-9A43-81C54E5FCBF9}"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DEE0CA99-0FA6-1994-A4D3-530796C7F1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F6BB38CD-AC02-051E-3CB6-0297247061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86CFA7-CB53-344B-A2A5-0A4BFF8DD6BB}" type="slidenum">
              <a:rPr lang="nl-NL" smtClean="0"/>
              <a:t>‹nr.›</a:t>
            </a:fld>
            <a:endParaRPr lang="nl-NL"/>
          </a:p>
        </p:txBody>
      </p:sp>
    </p:spTree>
    <p:extLst>
      <p:ext uri="{BB962C8B-B14F-4D97-AF65-F5344CB8AC3E}">
        <p14:creationId xmlns:p14="http://schemas.microsoft.com/office/powerpoint/2010/main" val="2319801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FaTJXzKbs74?feature=oembed" TargetMode="Externa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vh3o-uH7mu8?feature=oembed" TargetMode="External"/><Relationship Id="rId5" Type="http://schemas.openxmlformats.org/officeDocument/2006/relationships/image" Target="../media/image3.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9_1F060BD.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hyperlink" Target="https://www.voordejeugdenhetgezin.nl/toekomstscenario-kind-en-gezinsbescherming"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www.k2.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oundcloud.com/user-656432985/verhalentour-van-mens-tot-mens?si=7db2c1c31b8241dbba96152dde4b6e3c&amp;utm_source=clipboard&amp;utm_medium=text&amp;utm_campaign=social_sharing" TargetMode="Externa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soundcloud.com/user-656432985/verhalentour-van-mens-tot-mens?si=9c10d8e7d5604fc9933672d4541595a4&amp;utm_source=clipboard&amp;utm_medium=text&amp;utm_campaign=social_sharing" TargetMode="Externa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podoc.nl/documentaires/2017/11/alicia.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kamerplant, Menselijk gezicht, kleding&#10;&#10;Automatisch gegenereerde beschrijving">
            <a:extLst>
              <a:ext uri="{FF2B5EF4-FFF2-40B4-BE49-F238E27FC236}">
                <a16:creationId xmlns:a16="http://schemas.microsoft.com/office/drawing/2014/main" id="{FF33AE37-1DCD-A931-DBF2-D05035F02BF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98163"/>
            <a:ext cx="12192000" cy="7156163"/>
          </a:xfrm>
          <a:prstGeom prst="rect">
            <a:avLst/>
          </a:prstGeom>
        </p:spPr>
      </p:pic>
      <p:sp>
        <p:nvSpPr>
          <p:cNvPr id="6" name="Tekstvak 5">
            <a:extLst>
              <a:ext uri="{FF2B5EF4-FFF2-40B4-BE49-F238E27FC236}">
                <a16:creationId xmlns:a16="http://schemas.microsoft.com/office/drawing/2014/main" id="{DDB78CEC-6AAC-64AB-6C5B-818F08B047A1}"/>
              </a:ext>
            </a:extLst>
          </p:cNvPr>
          <p:cNvSpPr txBox="1"/>
          <p:nvPr/>
        </p:nvSpPr>
        <p:spPr>
          <a:xfrm>
            <a:off x="664563" y="337185"/>
            <a:ext cx="7729537" cy="2554545"/>
          </a:xfrm>
          <a:prstGeom prst="rect">
            <a:avLst/>
          </a:prstGeom>
          <a:noFill/>
        </p:spPr>
        <p:txBody>
          <a:bodyPr wrap="square" rtlCol="0">
            <a:spAutoFit/>
          </a:bodyPr>
          <a:lstStyle/>
          <a:p>
            <a:r>
              <a:rPr lang="nl-NL" sz="8000" b="1" dirty="0">
                <a:solidFill>
                  <a:schemeClr val="bg1"/>
                </a:solidFill>
                <a:latin typeface="AkkuratStd" panose="020B0504020101020102" pitchFamily="34" charset="77"/>
              </a:rPr>
              <a:t>Van mens tot mens werken</a:t>
            </a:r>
          </a:p>
        </p:txBody>
      </p:sp>
      <p:sp>
        <p:nvSpPr>
          <p:cNvPr id="7" name="Tekstvak 6">
            <a:extLst>
              <a:ext uri="{FF2B5EF4-FFF2-40B4-BE49-F238E27FC236}">
                <a16:creationId xmlns:a16="http://schemas.microsoft.com/office/drawing/2014/main" id="{28C66728-01CA-B914-A25D-DE592AB5F8CA}"/>
              </a:ext>
            </a:extLst>
          </p:cNvPr>
          <p:cNvSpPr txBox="1"/>
          <p:nvPr/>
        </p:nvSpPr>
        <p:spPr>
          <a:xfrm>
            <a:off x="664563" y="3646406"/>
            <a:ext cx="4802490" cy="2554545"/>
          </a:xfrm>
          <a:prstGeom prst="rect">
            <a:avLst/>
          </a:prstGeom>
          <a:noFill/>
        </p:spPr>
        <p:txBody>
          <a:bodyPr wrap="square" rtlCol="0">
            <a:spAutoFit/>
          </a:bodyPr>
          <a:lstStyle/>
          <a:p>
            <a:r>
              <a:rPr lang="nl-NL" sz="2000" b="1" dirty="0" err="1">
                <a:solidFill>
                  <a:schemeClr val="bg1"/>
                </a:solidFill>
                <a:latin typeface="AkkuratStd" panose="020B0504020101020102" pitchFamily="34" charset="77"/>
              </a:rPr>
              <a:t>Toolbox</a:t>
            </a:r>
            <a:r>
              <a:rPr lang="nl-NL" sz="2000" b="1" dirty="0">
                <a:solidFill>
                  <a:schemeClr val="bg1"/>
                </a:solidFill>
                <a:latin typeface="AkkuratStd" panose="020B0504020101020102" pitchFamily="34" charset="77"/>
              </a:rPr>
              <a:t> voor professionals</a:t>
            </a:r>
          </a:p>
          <a:p>
            <a:r>
              <a:rPr lang="nl-NL" sz="2000" i="1" dirty="0">
                <a:solidFill>
                  <a:schemeClr val="bg1"/>
                </a:solidFill>
                <a:latin typeface="AkkuratStd Light" panose="020B0404020101020102" pitchFamily="34" charset="77"/>
              </a:rPr>
              <a:t>“</a:t>
            </a:r>
            <a:r>
              <a:rPr lang="nl-NL" sz="2000" i="1" dirty="0">
                <a:solidFill>
                  <a:srgbClr val="FFFFFF"/>
                </a:solidFill>
                <a:effectLst/>
                <a:latin typeface="AkkuratStd Light" panose="020B0404020101020102" pitchFamily="34" charset="77"/>
              </a:rPr>
              <a:t>“In de papieren ben je altijd Moeder, </a:t>
            </a:r>
          </a:p>
          <a:p>
            <a:r>
              <a:rPr lang="nl-NL" sz="2000" i="1" dirty="0">
                <a:solidFill>
                  <a:srgbClr val="FFFFFF"/>
                </a:solidFill>
                <a:effectLst/>
                <a:latin typeface="AkkuratStd Light" panose="020B0404020101020102" pitchFamily="34" charset="77"/>
              </a:rPr>
              <a:t>maar de gedragswetenschapper en de pleegouders worden met hun voornaam genoemd. Ik heet gewoon mama of Truusje. Plaats je eigen niet boven een vader of moeder.”</a:t>
            </a:r>
          </a:p>
          <a:p>
            <a:endParaRPr lang="nl-NL" sz="2000" i="1" dirty="0">
              <a:solidFill>
                <a:schemeClr val="bg1"/>
              </a:solidFill>
              <a:latin typeface="AkkuratStd Light" panose="020B0404020101020102" pitchFamily="34" charset="77"/>
            </a:endParaRPr>
          </a:p>
        </p:txBody>
      </p:sp>
      <p:pic>
        <p:nvPicPr>
          <p:cNvPr id="3" name="Afbeelding 2" descr="Afbeelding met Lettertype, Graphics, logo, schermopname&#10;&#10;Automatisch gegenereerde beschrijving">
            <a:extLst>
              <a:ext uri="{FF2B5EF4-FFF2-40B4-BE49-F238E27FC236}">
                <a16:creationId xmlns:a16="http://schemas.microsoft.com/office/drawing/2014/main" id="{2AB0BA75-3398-654E-4C5C-2324DC37FD3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657"/>
                    </a14:imgEffect>
                    <a14:imgEffect>
                      <a14:saturation sat="354000"/>
                    </a14:imgEffect>
                  </a14:imgLayer>
                </a14:imgProps>
              </a:ext>
            </a:extLst>
          </a:blip>
          <a:stretch>
            <a:fillRect/>
          </a:stretch>
        </p:blipFill>
        <p:spPr>
          <a:xfrm>
            <a:off x="664563" y="5895068"/>
            <a:ext cx="2561231" cy="709739"/>
          </a:xfrm>
          <a:prstGeom prst="rect">
            <a:avLst/>
          </a:prstGeom>
          <a:effectLst>
            <a:outerShdw blurRad="50800" dist="50800" dir="5400000" algn="ctr" rotWithShape="0">
              <a:srgbClr val="000000">
                <a:alpha val="27819"/>
              </a:srgbClr>
            </a:outerShdw>
          </a:effectLst>
        </p:spPr>
      </p:pic>
    </p:spTree>
    <p:extLst>
      <p:ext uri="{BB962C8B-B14F-4D97-AF65-F5344CB8AC3E}">
        <p14:creationId xmlns:p14="http://schemas.microsoft.com/office/powerpoint/2010/main" val="3606988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905A2B27-9EE4-6FD2-B475-ACCACE8D7296}"/>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6C1AA3E-C285-9BA1-EB58-22DED8F78629}"/>
              </a:ext>
            </a:extLst>
          </p:cNvPr>
          <p:cNvSpPr txBox="1"/>
          <p:nvPr/>
        </p:nvSpPr>
        <p:spPr>
          <a:xfrm>
            <a:off x="1687582" y="3272079"/>
            <a:ext cx="9293739" cy="2062103"/>
          </a:xfrm>
          <a:prstGeom prst="rect">
            <a:avLst/>
          </a:prstGeom>
          <a:noFill/>
        </p:spPr>
        <p:txBody>
          <a:bodyPr wrap="square" rtlCol="0">
            <a:spAutoFit/>
          </a:bodyPr>
          <a:lstStyle/>
          <a:p>
            <a:pPr lvl="0"/>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Reflectie</a:t>
            </a:r>
          </a:p>
          <a:p>
            <a:pPr marL="342900" lvl="0" indent="-342900">
              <a:buFont typeface="Arial" panose="020B0604020202020204" pitchFamily="34" charset="0"/>
              <a:buChar char="•"/>
            </a:pPr>
            <a:r>
              <a:rPr lang="nl-NL" sz="2400" kern="100" dirty="0">
                <a:effectLst/>
                <a:latin typeface="AkkuratStd Light" panose="020B0404020101020102" pitchFamily="34" charset="77"/>
                <a:ea typeface="Aptos" panose="020B0004020202020204" pitchFamily="34" charset="0"/>
                <a:cs typeface="Times New Roman" panose="02020603050405020304" pitchFamily="18" charset="0"/>
              </a:rPr>
              <a:t>Wat heb je gezien en gehoord? Wat was het effect?</a:t>
            </a:r>
          </a:p>
          <a:p>
            <a:pPr marL="342900" lvl="0" indent="-342900">
              <a:buFont typeface="Arial" panose="020B0604020202020204" pitchFamily="34" charset="0"/>
              <a:buChar char="•"/>
            </a:pPr>
            <a:r>
              <a:rPr lang="nl-NL" sz="2400" kern="100" dirty="0">
                <a:effectLst/>
                <a:latin typeface="AkkuratStd Light" panose="020B0404020101020102" pitchFamily="34" charset="77"/>
                <a:ea typeface="Aptos" panose="020B0004020202020204" pitchFamily="34" charset="0"/>
                <a:cs typeface="Times New Roman" panose="02020603050405020304" pitchFamily="18" charset="0"/>
              </a:rPr>
              <a:t>In hoeverre herken je dit in je werk, bij jezelf of in situatie?</a:t>
            </a:r>
          </a:p>
          <a:p>
            <a:pPr marL="342900" lvl="0" indent="-342900">
              <a:buFont typeface="Arial" panose="020B0604020202020204" pitchFamily="34" charset="0"/>
              <a:buChar char="•"/>
            </a:pPr>
            <a:r>
              <a:rPr lang="nl-NL" sz="2400" kern="100" dirty="0">
                <a:effectLst/>
                <a:latin typeface="AkkuratStd Light" panose="020B0404020101020102" pitchFamily="34" charset="77"/>
                <a:ea typeface="Aptos" panose="020B0004020202020204" pitchFamily="34" charset="0"/>
                <a:cs typeface="Times New Roman" panose="02020603050405020304" pitchFamily="18" charset="0"/>
              </a:rPr>
              <a:t>Wat is iets dat je anders zou doen? Wat wil je daarmee bereiken?</a:t>
            </a:r>
          </a:p>
          <a:p>
            <a:pPr marL="342900" lvl="0" indent="-342900">
              <a:buFont typeface="Arial" panose="020B0604020202020204" pitchFamily="34" charset="0"/>
              <a:buChar char="•"/>
            </a:pPr>
            <a:endParaRPr lang="nl-NL" sz="2800" b="1" kern="100" dirty="0">
              <a:effectLst/>
              <a:latin typeface="AkkuratStd" panose="020B0504020101020102" pitchFamily="34" charset="77"/>
              <a:ea typeface="Aptos" panose="020B0004020202020204" pitchFamily="34" charset="0"/>
              <a:cs typeface="Times New Roman" panose="02020603050405020304" pitchFamily="18" charset="0"/>
            </a:endParaRPr>
          </a:p>
        </p:txBody>
      </p:sp>
      <p:cxnSp>
        <p:nvCxnSpPr>
          <p:cNvPr id="3" name="Rechte verbindingslijn 2">
            <a:extLst>
              <a:ext uri="{FF2B5EF4-FFF2-40B4-BE49-F238E27FC236}">
                <a16:creationId xmlns:a16="http://schemas.microsoft.com/office/drawing/2014/main" id="{EEEBB0B2-21FB-344C-41E7-2466E9FC6852}"/>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422AE85F-AD4E-D8CE-D992-7C2001573B58}"/>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BCEC006D-D12F-CD59-018B-0006892E4499}"/>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sp>
        <p:nvSpPr>
          <p:cNvPr id="2" name="Tekstvak 1">
            <a:extLst>
              <a:ext uri="{FF2B5EF4-FFF2-40B4-BE49-F238E27FC236}">
                <a16:creationId xmlns:a16="http://schemas.microsoft.com/office/drawing/2014/main" id="{E12E4FC2-B8CA-3FB3-19EA-ADB79306149B}"/>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Demonstratie (niet) effectief werken </a:t>
            </a:r>
          </a:p>
          <a:p>
            <a:r>
              <a:rPr lang="nl-NL" sz="2800" dirty="0">
                <a:latin typeface="AkkuratStd" panose="020B0504020101020102" pitchFamily="34" charset="77"/>
              </a:rPr>
              <a:t>Reflectie fragment</a:t>
            </a:r>
          </a:p>
          <a:p>
            <a:endParaRPr lang="nl-NL" sz="2800" b="1" dirty="0">
              <a:latin typeface="AkkuratStd" panose="020B0504020101020102" pitchFamily="34" charset="77"/>
            </a:endParaRPr>
          </a:p>
        </p:txBody>
      </p:sp>
      <p:pic>
        <p:nvPicPr>
          <p:cNvPr id="8" name="Afbeelding 7" descr="Afbeelding met Lettertype, Graphics, logo, schermopname&#10;&#10;Automatisch gegenereerde beschrijving">
            <a:extLst>
              <a:ext uri="{FF2B5EF4-FFF2-40B4-BE49-F238E27FC236}">
                <a16:creationId xmlns:a16="http://schemas.microsoft.com/office/drawing/2014/main" id="{617B563C-3AB0-E6CE-7126-6793297DF7B0}"/>
              </a:ext>
            </a:extLst>
          </p:cNvPr>
          <p:cNvPicPr>
            <a:picLocks noChangeAspect="1"/>
          </p:cNvPicPr>
          <p:nvPr/>
        </p:nvPicPr>
        <p:blipFill>
          <a:blip r:embed="rId3">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035907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FACA386D-7847-6BFE-A4A9-AC152C8F3E5A}"/>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C799FFF-16BB-4CA1-E1E6-89AE1102C47F}"/>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Demonstratie effectief gedrag </a:t>
            </a:r>
          </a:p>
          <a:p>
            <a:r>
              <a:rPr lang="nl-NL" sz="2800" dirty="0">
                <a:latin typeface="AkkuratStd" panose="020B0504020101020102" pitchFamily="34" charset="77"/>
              </a:rPr>
              <a:t>Fragment nagebootst</a:t>
            </a:r>
          </a:p>
          <a:p>
            <a:endParaRPr lang="nl-NL" sz="2800" b="1" dirty="0">
              <a:latin typeface="AkkuratStd" panose="020B0504020101020102" pitchFamily="34" charset="77"/>
            </a:endParaRPr>
          </a:p>
        </p:txBody>
      </p:sp>
      <p:cxnSp>
        <p:nvCxnSpPr>
          <p:cNvPr id="3" name="Rechte verbindingslijn 2">
            <a:extLst>
              <a:ext uri="{FF2B5EF4-FFF2-40B4-BE49-F238E27FC236}">
                <a16:creationId xmlns:a16="http://schemas.microsoft.com/office/drawing/2014/main" id="{70DABD75-2093-0BB4-75EC-17624AAE9E01}"/>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F21E8C82-3312-0C85-BD7D-59A42442A0D3}"/>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0EF239D2-0283-357F-4800-E2D65E4A5C40}"/>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sp>
        <p:nvSpPr>
          <p:cNvPr id="6" name="Tekstvak 5">
            <a:extLst>
              <a:ext uri="{FF2B5EF4-FFF2-40B4-BE49-F238E27FC236}">
                <a16:creationId xmlns:a16="http://schemas.microsoft.com/office/drawing/2014/main" id="{276FCB78-CAD8-8E76-DC35-5DE1137A6B67}"/>
              </a:ext>
            </a:extLst>
          </p:cNvPr>
          <p:cNvSpPr txBox="1"/>
          <p:nvPr/>
        </p:nvSpPr>
        <p:spPr>
          <a:xfrm>
            <a:off x="1687581" y="2939122"/>
            <a:ext cx="9668395" cy="3359894"/>
          </a:xfrm>
          <a:prstGeom prst="rect">
            <a:avLst/>
          </a:prstGeom>
          <a:noFill/>
        </p:spPr>
        <p:txBody>
          <a:bodyPr wrap="square">
            <a:spAutoFit/>
          </a:bodyPr>
          <a:lstStyle/>
          <a:p>
            <a:pPr>
              <a:spcBef>
                <a:spcPts val="120"/>
              </a:spcBef>
              <a:spcAft>
                <a:spcPts val="120"/>
              </a:spcAft>
            </a:pPr>
            <a:r>
              <a:rPr lang="nl-NL" sz="2800" b="1" kern="100" dirty="0">
                <a:latin typeface="AkkuratStd" panose="020B0504020101020102" pitchFamily="34" charset="77"/>
                <a:cs typeface="Times New Roman" panose="02020603050405020304" pitchFamily="18" charset="0"/>
              </a:rPr>
              <a:t>Toelichting:</a:t>
            </a:r>
          </a:p>
          <a:p>
            <a:pPr marL="285750" lvl="1" indent="-285750">
              <a:spcBef>
                <a:spcPts val="120"/>
              </a:spcBef>
              <a:spcAft>
                <a:spcPts val="120"/>
              </a:spcAft>
              <a:buFont typeface="Arial" panose="020B0604020202020204" pitchFamily="34" charset="0"/>
              <a:buChar char="•"/>
            </a:pPr>
            <a:r>
              <a:rPr lang="nl-NL" sz="2200" dirty="0"/>
              <a:t>We gaan nu weer kijken naar een soortgelijk fragment, ditmaal nagebootst door 2 professionals en een ervaringsdeskundige die ‘Janet’ heet.</a:t>
            </a:r>
            <a:endParaRPr lang="en-US" sz="2200" dirty="0"/>
          </a:p>
          <a:p>
            <a:pPr marL="285750" lvl="1" indent="-285750">
              <a:spcBef>
                <a:spcPts val="120"/>
              </a:spcBef>
              <a:spcAft>
                <a:spcPts val="120"/>
              </a:spcAft>
              <a:buFont typeface="Arial" panose="020B0604020202020204" pitchFamily="34" charset="0"/>
              <a:buChar char="•"/>
            </a:pPr>
            <a:r>
              <a:rPr lang="nl-NL" sz="2200" dirty="0"/>
              <a:t>Zij laten het fragment zien zoals meer passend zou kunnen zijn bij het basisprincipe ‘Van mens tot mens werken’.</a:t>
            </a:r>
            <a:endParaRPr lang="en-US" sz="2200" dirty="0"/>
          </a:p>
          <a:p>
            <a:pPr marL="285750" lvl="1" indent="-285750">
              <a:spcBef>
                <a:spcPts val="120"/>
              </a:spcBef>
              <a:spcAft>
                <a:spcPts val="120"/>
              </a:spcAft>
              <a:buFont typeface="Arial" panose="020B0604020202020204" pitchFamily="34" charset="0"/>
              <a:buChar char="•"/>
            </a:pPr>
            <a:r>
              <a:rPr lang="nl-NL" sz="2200" dirty="0"/>
              <a:t>Hoe handelen professionals dan en wat doet dit met Janet?</a:t>
            </a:r>
            <a:endParaRPr lang="en-US" sz="2200" dirty="0"/>
          </a:p>
          <a:p>
            <a:pPr marL="285750" lvl="1" indent="-285750">
              <a:spcBef>
                <a:spcPts val="120"/>
              </a:spcBef>
              <a:spcAft>
                <a:spcPts val="120"/>
              </a:spcAft>
              <a:buFont typeface="Arial" panose="020B0604020202020204" pitchFamily="34" charset="0"/>
              <a:buChar char="•"/>
            </a:pPr>
            <a:r>
              <a:rPr lang="nl-NL" sz="2200" dirty="0"/>
              <a:t>Het fragment is nagebootst, maar betreft geen acteerwerk en is niet ‘perfect’. </a:t>
            </a:r>
          </a:p>
          <a:p>
            <a:pPr marL="285750" lvl="1" indent="-285750">
              <a:spcBef>
                <a:spcPts val="120"/>
              </a:spcBef>
              <a:spcAft>
                <a:spcPts val="120"/>
              </a:spcAft>
              <a:buFont typeface="Arial" panose="020B0604020202020204" pitchFamily="34" charset="0"/>
              <a:buChar char="•"/>
            </a:pPr>
            <a:r>
              <a:rPr lang="nl-NL" sz="2200" dirty="0"/>
              <a:t>Het gaat om houding/gedrag dat opvalt en hierover met elkaar in gesprek gaan.</a:t>
            </a:r>
            <a:endParaRPr lang="en-US" sz="2200" dirty="0"/>
          </a:p>
        </p:txBody>
      </p:sp>
      <p:pic>
        <p:nvPicPr>
          <p:cNvPr id="4" name="Afbeelding 3" descr="Afbeelding met Lettertype, Graphics, logo, schermopname&#10;&#10;Automatisch gegenereerde beschrijving">
            <a:extLst>
              <a:ext uri="{FF2B5EF4-FFF2-40B4-BE49-F238E27FC236}">
                <a16:creationId xmlns:a16="http://schemas.microsoft.com/office/drawing/2014/main" id="{4B62E339-F5F5-C4CA-7119-242BDBDA7662}"/>
              </a:ext>
            </a:extLst>
          </p:cNvPr>
          <p:cNvPicPr>
            <a:picLocks noChangeAspect="1"/>
          </p:cNvPicPr>
          <p:nvPr/>
        </p:nvPicPr>
        <p:blipFill>
          <a:blip r:embed="rId3">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69550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47E1C23F-D81D-9EB7-79CC-3EB1265B038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114BCD8-7DFA-E43A-1627-CE5128619A5A}"/>
              </a:ext>
            </a:extLst>
          </p:cNvPr>
          <p:cNvSpPr txBox="1"/>
          <p:nvPr/>
        </p:nvSpPr>
        <p:spPr>
          <a:xfrm>
            <a:off x="1687582" y="4165452"/>
            <a:ext cx="9293739" cy="2492990"/>
          </a:xfrm>
          <a:prstGeom prst="rect">
            <a:avLst/>
          </a:prstGeom>
          <a:noFill/>
        </p:spPr>
        <p:txBody>
          <a:bodyPr wrap="square" rtlCol="0">
            <a:spAutoFit/>
          </a:bodyPr>
          <a:lstStyle/>
          <a:p>
            <a:pPr lvl="0"/>
            <a:endParaRPr lang="nl-NL" sz="2800" b="1" kern="100" dirty="0">
              <a:effectLst/>
              <a:latin typeface="AkkuratStd" panose="020B0504020101020102" pitchFamily="34" charset="77"/>
              <a:ea typeface="Aptos" panose="020B0004020202020204" pitchFamily="34" charset="0"/>
              <a:cs typeface="Times New Roman" panose="02020603050405020304" pitchFamily="18" charset="0"/>
            </a:endParaRPr>
          </a:p>
          <a:p>
            <a:pPr lvl="0"/>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Observatie-opdracht</a:t>
            </a:r>
          </a:p>
          <a:p>
            <a:pPr marL="0" indent="0">
              <a:buFontTx/>
              <a:buNone/>
            </a:pPr>
            <a:r>
              <a:rPr lang="nl-NL" sz="2400" dirty="0">
                <a:latin typeface="AkkuratStd Light" panose="020B0404020101020102" pitchFamily="34" charset="77"/>
              </a:rPr>
              <a:t>Bekijk het fragment van Janet en maak aantekeningen op het werkblad</a:t>
            </a:r>
          </a:p>
          <a:p>
            <a:pPr marL="342900" indent="-342900">
              <a:buFont typeface="Arial" panose="020B0604020202020204" pitchFamily="34" charset="0"/>
              <a:buChar char="•"/>
            </a:pPr>
            <a:r>
              <a:rPr lang="nl-NL" sz="2400" dirty="0">
                <a:latin typeface="AkkuratStd Light" panose="020B0404020101020102" pitchFamily="34" charset="77"/>
              </a:rPr>
              <a:t>Wat hoor en zie je de professionals nu doen?</a:t>
            </a:r>
          </a:p>
          <a:p>
            <a:pPr marL="342900" indent="-342900">
              <a:buFont typeface="Arial" panose="020B0604020202020204" pitchFamily="34" charset="0"/>
              <a:buChar char="•"/>
            </a:pPr>
            <a:r>
              <a:rPr lang="nl-NL" sz="2400" dirty="0">
                <a:latin typeface="AkkuratStd Light" panose="020B0404020101020102" pitchFamily="34" charset="77"/>
              </a:rPr>
              <a:t>Wat is het effect daarvan op Janet?</a:t>
            </a:r>
          </a:p>
          <a:p>
            <a:pPr marL="342900" lvl="0" indent="-342900">
              <a:buFont typeface="Arial" panose="020B0604020202020204" pitchFamily="34" charset="0"/>
              <a:buChar char="•"/>
            </a:pPr>
            <a:endParaRPr lang="nl-NL" sz="2800" b="1" kern="100" dirty="0">
              <a:effectLst/>
              <a:latin typeface="AkkuratStd" panose="020B0504020101020102" pitchFamily="34" charset="77"/>
              <a:ea typeface="Aptos" panose="020B0004020202020204" pitchFamily="34" charset="0"/>
              <a:cs typeface="Times New Roman" panose="02020603050405020304" pitchFamily="18" charset="0"/>
            </a:endParaRPr>
          </a:p>
        </p:txBody>
      </p:sp>
      <p:cxnSp>
        <p:nvCxnSpPr>
          <p:cNvPr id="3" name="Rechte verbindingslijn 2">
            <a:extLst>
              <a:ext uri="{FF2B5EF4-FFF2-40B4-BE49-F238E27FC236}">
                <a16:creationId xmlns:a16="http://schemas.microsoft.com/office/drawing/2014/main" id="{EEBF8E15-EE3F-E3CE-D431-CE2FC414A6E8}"/>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ECCA0DF7-EE6D-D96F-5CB2-57AD6471D6CF}"/>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5D7B1315-7411-9879-E5F5-5A0A0CB0B37C}"/>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sp>
        <p:nvSpPr>
          <p:cNvPr id="8" name="Tekstvak 7">
            <a:extLst>
              <a:ext uri="{FF2B5EF4-FFF2-40B4-BE49-F238E27FC236}">
                <a16:creationId xmlns:a16="http://schemas.microsoft.com/office/drawing/2014/main" id="{F675A041-EB77-53EE-07B2-5AD09660755F}"/>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Demonstratie effectief gedrag</a:t>
            </a:r>
          </a:p>
          <a:p>
            <a:r>
              <a:rPr lang="nl-NL" sz="2800" dirty="0">
                <a:latin typeface="AkkuratStd" panose="020B0504020101020102" pitchFamily="34" charset="77"/>
              </a:rPr>
              <a:t>Fragment Janet</a:t>
            </a:r>
          </a:p>
          <a:p>
            <a:endParaRPr lang="nl-NL" sz="2800" b="1" dirty="0">
              <a:latin typeface="AkkuratStd" panose="020B0504020101020102" pitchFamily="34" charset="77"/>
            </a:endParaRPr>
          </a:p>
        </p:txBody>
      </p:sp>
      <p:pic>
        <p:nvPicPr>
          <p:cNvPr id="4" name="Afbeelding 3">
            <a:extLst>
              <a:ext uri="{FF2B5EF4-FFF2-40B4-BE49-F238E27FC236}">
                <a16:creationId xmlns:a16="http://schemas.microsoft.com/office/drawing/2014/main" id="{A4D6CC09-39FF-E0B8-894D-4895183792C0}"/>
              </a:ext>
            </a:extLst>
          </p:cNvPr>
          <p:cNvPicPr>
            <a:picLocks noChangeAspect="1"/>
          </p:cNvPicPr>
          <p:nvPr/>
        </p:nvPicPr>
        <p:blipFill>
          <a:blip r:embed="rId4"/>
          <a:stretch>
            <a:fillRect/>
          </a:stretch>
        </p:blipFill>
        <p:spPr>
          <a:xfrm>
            <a:off x="10981327" y="482520"/>
            <a:ext cx="749300" cy="850900"/>
          </a:xfrm>
          <a:prstGeom prst="rect">
            <a:avLst/>
          </a:prstGeom>
        </p:spPr>
      </p:pic>
      <p:pic>
        <p:nvPicPr>
          <p:cNvPr id="10" name="Onlinemedia 9" descr="Demonstratie Janet">
            <a:hlinkClick r:id="" action="ppaction://media"/>
            <a:extLst>
              <a:ext uri="{FF2B5EF4-FFF2-40B4-BE49-F238E27FC236}">
                <a16:creationId xmlns:a16="http://schemas.microsoft.com/office/drawing/2014/main" id="{7A3A9B97-8FE4-D4A2-1813-BF307412130E}"/>
              </a:ext>
            </a:extLst>
          </p:cNvPr>
          <p:cNvPicPr>
            <a:picLocks noRot="1" noChangeAspect="1"/>
          </p:cNvPicPr>
          <p:nvPr>
            <a:videoFile r:link="rId1"/>
          </p:nvPr>
        </p:nvPicPr>
        <p:blipFill>
          <a:blip r:embed="rId5"/>
          <a:stretch>
            <a:fillRect/>
          </a:stretch>
        </p:blipFill>
        <p:spPr>
          <a:xfrm>
            <a:off x="1687582" y="1583670"/>
            <a:ext cx="4126606" cy="2331532"/>
          </a:xfrm>
          <a:prstGeom prst="rect">
            <a:avLst/>
          </a:prstGeom>
        </p:spPr>
      </p:pic>
      <p:sp>
        <p:nvSpPr>
          <p:cNvPr id="2" name="Tekstvak 1">
            <a:extLst>
              <a:ext uri="{FF2B5EF4-FFF2-40B4-BE49-F238E27FC236}">
                <a16:creationId xmlns:a16="http://schemas.microsoft.com/office/drawing/2014/main" id="{6BD9D477-2C44-ADA3-487F-9EDA0A54B50B}"/>
              </a:ext>
            </a:extLst>
          </p:cNvPr>
          <p:cNvSpPr txBox="1"/>
          <p:nvPr/>
        </p:nvSpPr>
        <p:spPr>
          <a:xfrm>
            <a:off x="6334451" y="3484315"/>
            <a:ext cx="2230091" cy="430887"/>
          </a:xfrm>
          <a:prstGeom prst="rect">
            <a:avLst/>
          </a:prstGeom>
          <a:noFill/>
        </p:spPr>
        <p:txBody>
          <a:bodyPr wrap="square">
            <a:spAutoFit/>
          </a:bodyPr>
          <a:lstStyle/>
          <a:p>
            <a:pPr lvl="0"/>
            <a:r>
              <a:rPr lang="nl-NL" sz="1100" kern="100" dirty="0">
                <a:latin typeface="AkkuratStd Light" panose="020B0404020101020102" pitchFamily="34" charset="77"/>
                <a:ea typeface="Aptos" panose="020B0004020202020204" pitchFamily="34" charset="0"/>
                <a:cs typeface="Akkurat LL Light" panose="020B0404010101010104" pitchFamily="34" charset="77"/>
              </a:rPr>
              <a:t>(Ctrl of </a:t>
            </a:r>
            <a:r>
              <a:rPr lang="nl-NL" sz="1100" kern="100" dirty="0" err="1">
                <a:latin typeface="AkkuratStd Light" panose="020B0404020101020102" pitchFamily="34" charset="77"/>
                <a:ea typeface="Aptos" panose="020B0004020202020204" pitchFamily="34" charset="0"/>
                <a:cs typeface="Akkurat LL Light" panose="020B0404010101010104" pitchFamily="34" charset="77"/>
              </a:rPr>
              <a:t>Command</a:t>
            </a:r>
            <a:r>
              <a:rPr lang="nl-NL" sz="1100" kern="100" dirty="0">
                <a:latin typeface="AkkuratStd Light" panose="020B0404020101020102" pitchFamily="34" charset="77"/>
                <a:ea typeface="Aptos" panose="020B0004020202020204" pitchFamily="34" charset="0"/>
                <a:cs typeface="Akkurat LL Light" panose="020B0404010101010104" pitchFamily="34" charset="77"/>
              </a:rPr>
              <a:t> + klik op de afbeelding voor het fragment)</a:t>
            </a:r>
            <a:endParaRPr lang="nl-NL" sz="1100" kern="100" dirty="0">
              <a:effectLst/>
              <a:latin typeface="AkkuratStd Light" panose="020B0404020101020102" pitchFamily="34" charset="77"/>
              <a:ea typeface="Aptos" panose="020B0004020202020204" pitchFamily="34" charset="0"/>
              <a:cs typeface="Akkurat LL Light" panose="020B0404010101010104" pitchFamily="34" charset="77"/>
            </a:endParaRPr>
          </a:p>
        </p:txBody>
      </p:sp>
      <p:pic>
        <p:nvPicPr>
          <p:cNvPr id="9" name="Afbeelding 8" descr="Afbeelding met Lettertype, Graphics, logo, schermopname&#10;&#10;Automatisch gegenereerde beschrijving">
            <a:extLst>
              <a:ext uri="{FF2B5EF4-FFF2-40B4-BE49-F238E27FC236}">
                <a16:creationId xmlns:a16="http://schemas.microsoft.com/office/drawing/2014/main" id="{D5A6BEE3-6EC1-B152-DEC9-A4528DCBC7F3}"/>
              </a:ext>
            </a:extLst>
          </p:cNvPr>
          <p:cNvPicPr>
            <a:picLocks noChangeAspect="1"/>
          </p:cNvPicPr>
          <p:nvPr/>
        </p:nvPicPr>
        <p:blipFill>
          <a:blip r:embed="rId6">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8088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AAF86FE3-211D-2DBB-D3DF-D8CBC65B82F0}"/>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BD25AA2-7423-B0EB-7A46-D561AC39AC1B}"/>
              </a:ext>
            </a:extLst>
          </p:cNvPr>
          <p:cNvSpPr txBox="1"/>
          <p:nvPr/>
        </p:nvSpPr>
        <p:spPr>
          <a:xfrm>
            <a:off x="1687581" y="3629527"/>
            <a:ext cx="7749026" cy="2739211"/>
          </a:xfrm>
          <a:prstGeom prst="rect">
            <a:avLst/>
          </a:prstGeom>
          <a:noFill/>
        </p:spPr>
        <p:txBody>
          <a:bodyPr wrap="square" rtlCol="0">
            <a:spAutoFit/>
          </a:bodyPr>
          <a:lstStyle/>
          <a:p>
            <a:pPr lvl="0"/>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Reflectie</a:t>
            </a:r>
          </a:p>
          <a:p>
            <a:pPr marL="342900" lvl="0" indent="-342900">
              <a:buFont typeface="Arial" panose="020B0604020202020204" pitchFamily="34" charset="0"/>
              <a:buChar char="•"/>
            </a:pPr>
            <a:r>
              <a:rPr lang="nl-NL" sz="2400" kern="100" dirty="0">
                <a:effectLst/>
                <a:latin typeface="AkkuratStd Light" panose="020B0404020101020102" pitchFamily="34" charset="77"/>
                <a:ea typeface="Aptos" panose="020B0004020202020204" pitchFamily="34" charset="0"/>
                <a:cs typeface="Times New Roman" panose="02020603050405020304" pitchFamily="18" charset="0"/>
              </a:rPr>
              <a:t>Wat heb je nu gezien en gehoord? Wat is anders, wat valt het meest op?</a:t>
            </a:r>
          </a:p>
          <a:p>
            <a:pPr marL="342900" lvl="0" indent="-342900">
              <a:buFont typeface="Arial" panose="020B0604020202020204" pitchFamily="34" charset="0"/>
              <a:buChar char="•"/>
            </a:pPr>
            <a:r>
              <a:rPr lang="nl-NL" sz="2400" kern="100" dirty="0">
                <a:effectLst/>
                <a:latin typeface="AkkuratStd Light" panose="020B0404020101020102" pitchFamily="34" charset="77"/>
                <a:ea typeface="Aptos" panose="020B0004020202020204" pitchFamily="34" charset="0"/>
                <a:cs typeface="Times New Roman" panose="02020603050405020304" pitchFamily="18" charset="0"/>
              </a:rPr>
              <a:t>Welke van bovenstaande kernelementen Van mens tot mens zie je in het fragment terug?</a:t>
            </a:r>
          </a:p>
          <a:p>
            <a:pPr marL="342900" lvl="0" indent="-342900">
              <a:buFont typeface="Arial" panose="020B0604020202020204" pitchFamily="34" charset="0"/>
              <a:buChar char="•"/>
            </a:pPr>
            <a:r>
              <a:rPr lang="nl-NL" sz="2400" kern="100" dirty="0">
                <a:effectLst/>
                <a:latin typeface="AkkuratStd Light" panose="020B0404020101020102" pitchFamily="34" charset="77"/>
                <a:ea typeface="Aptos" panose="020B0004020202020204" pitchFamily="34" charset="0"/>
                <a:cs typeface="Times New Roman" panose="02020603050405020304" pitchFamily="18" charset="0"/>
              </a:rPr>
              <a:t>Welke pas jij hiervan al toe, en welke wil je (nog) meer toepassen?</a:t>
            </a:r>
          </a:p>
        </p:txBody>
      </p:sp>
      <p:cxnSp>
        <p:nvCxnSpPr>
          <p:cNvPr id="3" name="Rechte verbindingslijn 2">
            <a:extLst>
              <a:ext uri="{FF2B5EF4-FFF2-40B4-BE49-F238E27FC236}">
                <a16:creationId xmlns:a16="http://schemas.microsoft.com/office/drawing/2014/main" id="{8C9B829E-6340-51FB-A71E-119127CDF2E2}"/>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770F608D-DB0A-991E-1984-03BCD9D08F6D}"/>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3B445AD-B8E2-DEB5-5EC8-8787E3321E81}"/>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sp>
        <p:nvSpPr>
          <p:cNvPr id="2" name="Tekstvak 1">
            <a:extLst>
              <a:ext uri="{FF2B5EF4-FFF2-40B4-BE49-F238E27FC236}">
                <a16:creationId xmlns:a16="http://schemas.microsoft.com/office/drawing/2014/main" id="{99FA0E05-5E8D-4706-FAD7-A1ADF4E2956F}"/>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Demonstratie effectief gedrag</a:t>
            </a:r>
          </a:p>
          <a:p>
            <a:r>
              <a:rPr lang="nl-NL" sz="2800" dirty="0">
                <a:latin typeface="AkkuratStd" panose="020B0504020101020102" pitchFamily="34" charset="77"/>
              </a:rPr>
              <a:t>Reflectie op fragment Janet en kernelementen</a:t>
            </a:r>
          </a:p>
          <a:p>
            <a:endParaRPr lang="nl-NL" sz="2800" b="1" dirty="0">
              <a:latin typeface="AkkuratStd" panose="020B0504020101020102" pitchFamily="34" charset="77"/>
            </a:endParaRPr>
          </a:p>
        </p:txBody>
      </p:sp>
      <p:sp>
        <p:nvSpPr>
          <p:cNvPr id="4" name="Tekstvak 3">
            <a:extLst>
              <a:ext uri="{FF2B5EF4-FFF2-40B4-BE49-F238E27FC236}">
                <a16:creationId xmlns:a16="http://schemas.microsoft.com/office/drawing/2014/main" id="{7446F581-C095-E9F2-6F13-90B269ABE24D}"/>
              </a:ext>
            </a:extLst>
          </p:cNvPr>
          <p:cNvSpPr txBox="1"/>
          <p:nvPr/>
        </p:nvSpPr>
        <p:spPr>
          <a:xfrm>
            <a:off x="1687581" y="1622777"/>
            <a:ext cx="3622355" cy="1815882"/>
          </a:xfrm>
          <a:prstGeom prst="rect">
            <a:avLst/>
          </a:prstGeom>
          <a:solidFill>
            <a:srgbClr val="F3CACB"/>
          </a:solidFill>
        </p:spPr>
        <p:txBody>
          <a:bodyPr wrap="square" rtlCol="0">
            <a:spAutoFit/>
          </a:bodyPr>
          <a:lstStyle/>
          <a:p>
            <a:pPr algn="just"/>
            <a:endParaRPr lang="nl-NL" sz="1400" b="1" dirty="0"/>
          </a:p>
          <a:p>
            <a:pPr algn="just"/>
            <a:r>
              <a:rPr lang="nl-NL" sz="1400" b="1" dirty="0"/>
              <a:t>Inleven en invoelen </a:t>
            </a:r>
          </a:p>
          <a:p>
            <a:pPr algn="just"/>
            <a:endParaRPr lang="nl-NL" sz="1400" b="1" dirty="0"/>
          </a:p>
          <a:p>
            <a:pPr marL="285750" lvl="0" indent="-285750" algn="just">
              <a:buSzPts val="1000"/>
              <a:buFont typeface="Arial" panose="020B0604020202020204" pitchFamily="34" charset="0"/>
              <a:buChar char="•"/>
              <a:tabLst>
                <a:tab pos="457200" algn="l"/>
              </a:tabLst>
            </a:pPr>
            <a:r>
              <a:rPr lang="nl-NL" sz="1400" dirty="0"/>
              <a:t>Respectvolle bejegening als mens</a:t>
            </a:r>
          </a:p>
          <a:p>
            <a:pPr marL="285750" lvl="0" indent="-285750" algn="just">
              <a:buSzPts val="1000"/>
              <a:buFont typeface="Arial" panose="020B0604020202020204" pitchFamily="34" charset="0"/>
              <a:buChar char="•"/>
              <a:tabLst>
                <a:tab pos="457200" algn="l"/>
              </a:tabLst>
            </a:pPr>
            <a:r>
              <a:rPr lang="nl-NL" sz="1400" dirty="0"/>
              <a:t>Aandachtig luisteren en doorvragen</a:t>
            </a:r>
          </a:p>
          <a:p>
            <a:pPr marL="285750" lvl="0" indent="-285750" algn="just">
              <a:buSzPts val="1000"/>
              <a:buFont typeface="Arial" panose="020B0604020202020204" pitchFamily="34" charset="0"/>
              <a:buChar char="•"/>
              <a:tabLst>
                <a:tab pos="457200" algn="l"/>
              </a:tabLst>
            </a:pPr>
            <a:r>
              <a:rPr lang="nl-NL" sz="1400" dirty="0"/>
              <a:t>Emoties toelatend, zowel bij jezelf als </a:t>
            </a:r>
          </a:p>
          <a:p>
            <a:pPr marL="285750" lvl="0" indent="-285750" algn="just">
              <a:buSzPts val="1000"/>
              <a:buFont typeface="Arial" panose="020B0604020202020204" pitchFamily="34" charset="0"/>
              <a:buChar char="•"/>
              <a:tabLst>
                <a:tab pos="457200" algn="l"/>
              </a:tabLst>
            </a:pPr>
            <a:r>
              <a:rPr lang="nl-NL" sz="1400" dirty="0"/>
              <a:t>de ander</a:t>
            </a:r>
            <a:endParaRPr lang="nl-NL" sz="1400" b="1" dirty="0">
              <a:effectLst/>
              <a:latin typeface="AkkuratLL"/>
              <a:ea typeface="Times New Roman" panose="02020603050405020304" pitchFamily="18" charset="0"/>
            </a:endParaRPr>
          </a:p>
          <a:p>
            <a:endParaRPr lang="nl-NL" sz="1400" dirty="0"/>
          </a:p>
        </p:txBody>
      </p:sp>
      <p:pic>
        <p:nvPicPr>
          <p:cNvPr id="9" name="Afbeelding 8" descr="Afbeelding met Lettertype, Graphics, logo, schermopname&#10;&#10;Automatisch gegenereerde beschrijving">
            <a:extLst>
              <a:ext uri="{FF2B5EF4-FFF2-40B4-BE49-F238E27FC236}">
                <a16:creationId xmlns:a16="http://schemas.microsoft.com/office/drawing/2014/main" id="{FE8AD6A4-B39D-A3FA-C479-D3F33DBD7354}"/>
              </a:ext>
            </a:extLst>
          </p:cNvPr>
          <p:cNvPicPr>
            <a:picLocks noChangeAspect="1"/>
          </p:cNvPicPr>
          <p:nvPr/>
        </p:nvPicPr>
        <p:blipFill>
          <a:blip r:embed="rId3">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
        <p:nvSpPr>
          <p:cNvPr id="10" name="Tekstvak 9">
            <a:extLst>
              <a:ext uri="{FF2B5EF4-FFF2-40B4-BE49-F238E27FC236}">
                <a16:creationId xmlns:a16="http://schemas.microsoft.com/office/drawing/2014/main" id="{8FC8BD30-756F-BDA1-81AD-CE9A53F49877}"/>
              </a:ext>
            </a:extLst>
          </p:cNvPr>
          <p:cNvSpPr txBox="1"/>
          <p:nvPr/>
        </p:nvSpPr>
        <p:spPr>
          <a:xfrm>
            <a:off x="5739818" y="1622777"/>
            <a:ext cx="4764596" cy="1815882"/>
          </a:xfrm>
          <a:prstGeom prst="rect">
            <a:avLst/>
          </a:prstGeom>
          <a:solidFill>
            <a:srgbClr val="F3CACB"/>
          </a:solidFill>
        </p:spPr>
        <p:txBody>
          <a:bodyPr wrap="square" rtlCol="0">
            <a:spAutoFit/>
          </a:bodyPr>
          <a:lstStyle/>
          <a:p>
            <a:pPr algn="just"/>
            <a:endParaRPr lang="nl-NL" sz="1400" b="1" dirty="0"/>
          </a:p>
          <a:p>
            <a:pPr algn="just"/>
            <a:r>
              <a:rPr lang="nl-NL" sz="1400" b="1" dirty="0"/>
              <a:t>Nabij durven zijn en blijven</a:t>
            </a:r>
          </a:p>
          <a:p>
            <a:pPr algn="just"/>
            <a:endParaRPr lang="nl-NL" sz="1400" b="1" dirty="0"/>
          </a:p>
          <a:p>
            <a:pPr marL="285750" lvl="0" indent="-285750" algn="just">
              <a:buSzPts val="1000"/>
              <a:buFont typeface="Arial" panose="020B0604020202020204" pitchFamily="34" charset="0"/>
              <a:buChar char="•"/>
              <a:tabLst>
                <a:tab pos="457200" algn="l"/>
              </a:tabLst>
            </a:pPr>
            <a:r>
              <a:rPr lang="nl-NL" sz="1400" dirty="0"/>
              <a:t>Jezelf zijn, jezelf als mens laten zien</a:t>
            </a:r>
          </a:p>
          <a:p>
            <a:pPr marL="285750" lvl="0" indent="-285750" algn="just">
              <a:buSzPts val="1000"/>
              <a:buFont typeface="Arial" panose="020B0604020202020204" pitchFamily="34" charset="0"/>
              <a:buChar char="•"/>
              <a:tabLst>
                <a:tab pos="457200" algn="l"/>
              </a:tabLst>
            </a:pPr>
            <a:r>
              <a:rPr lang="nl-NL" sz="1400" dirty="0">
                <a:effectLst/>
                <a:latin typeface="AkkuratLL"/>
                <a:ea typeface="Times New Roman" panose="02020603050405020304" pitchFamily="18" charset="0"/>
              </a:rPr>
              <a:t>Niet schrikken van emoties</a:t>
            </a:r>
          </a:p>
          <a:p>
            <a:pPr marL="285750" lvl="0" indent="-285750" algn="just">
              <a:buSzPts val="1000"/>
              <a:buFont typeface="Arial" panose="020B0604020202020204" pitchFamily="34" charset="0"/>
              <a:buChar char="•"/>
              <a:tabLst>
                <a:tab pos="457200" algn="l"/>
              </a:tabLst>
            </a:pPr>
            <a:r>
              <a:rPr lang="nl-NL" sz="1400" dirty="0">
                <a:latin typeface="AkkuratLL"/>
                <a:ea typeface="Times New Roman" panose="02020603050405020304" pitchFamily="18" charset="0"/>
              </a:rPr>
              <a:t>Zorgen voor een goede en prettige samenwerking met het gezin/huishouden</a:t>
            </a:r>
            <a:endParaRPr lang="nl-NL" sz="1400" dirty="0">
              <a:effectLst/>
              <a:latin typeface="AkkuratLL"/>
              <a:ea typeface="Times New Roman" panose="02020603050405020304" pitchFamily="18" charset="0"/>
            </a:endParaRPr>
          </a:p>
          <a:p>
            <a:endParaRPr lang="nl-NL" sz="1400" dirty="0"/>
          </a:p>
        </p:txBody>
      </p:sp>
    </p:spTree>
    <p:extLst>
      <p:ext uri="{BB962C8B-B14F-4D97-AF65-F5344CB8AC3E}">
        <p14:creationId xmlns:p14="http://schemas.microsoft.com/office/powerpoint/2010/main" val="3253396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938D95E4-0D7A-D840-AB11-B6FE563D6944}"/>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822B312-D282-52D3-C8D4-9FD98BE9A0C0}"/>
              </a:ext>
            </a:extLst>
          </p:cNvPr>
          <p:cNvSpPr txBox="1"/>
          <p:nvPr/>
        </p:nvSpPr>
        <p:spPr>
          <a:xfrm>
            <a:off x="1687582" y="5045646"/>
            <a:ext cx="7211090" cy="1287532"/>
          </a:xfrm>
          <a:prstGeom prst="rect">
            <a:avLst/>
          </a:prstGeom>
          <a:noFill/>
        </p:spPr>
        <p:txBody>
          <a:bodyPr wrap="square" rtlCol="0">
            <a:spAutoFit/>
          </a:bodyPr>
          <a:lstStyle/>
          <a:p>
            <a:pPr>
              <a:spcBef>
                <a:spcPts val="120"/>
              </a:spcBef>
              <a:spcAft>
                <a:spcPts val="120"/>
              </a:spcAft>
            </a:pPr>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Opdracht</a:t>
            </a:r>
          </a:p>
          <a:p>
            <a:pPr>
              <a:spcBef>
                <a:spcPts val="120"/>
              </a:spcBef>
              <a:spcAft>
                <a:spcPts val="120"/>
              </a:spcAft>
            </a:pPr>
            <a:r>
              <a:rPr lang="nl-NL" sz="2400" kern="100" dirty="0">
                <a:effectLst/>
                <a:latin typeface="AkkuratStd Light" panose="020B0404020101020102" pitchFamily="34" charset="77"/>
                <a:ea typeface="Aptos" panose="020B0004020202020204" pitchFamily="34" charset="0"/>
                <a:cs typeface="Times New Roman" panose="02020603050405020304" pitchFamily="18" charset="0"/>
              </a:rPr>
              <a:t>Kijk nu naar de reflectie van Micha de Winter op het systeem naar aanleiding van de documentaire</a:t>
            </a:r>
            <a:endParaRPr lang="nl-NL" sz="2400" dirty="0">
              <a:latin typeface="AkkuratStd Light" panose="020B0404020101020102" pitchFamily="34" charset="77"/>
            </a:endParaRPr>
          </a:p>
        </p:txBody>
      </p:sp>
      <p:cxnSp>
        <p:nvCxnSpPr>
          <p:cNvPr id="3" name="Rechte verbindingslijn 2">
            <a:extLst>
              <a:ext uri="{FF2B5EF4-FFF2-40B4-BE49-F238E27FC236}">
                <a16:creationId xmlns:a16="http://schemas.microsoft.com/office/drawing/2014/main" id="{C625300C-9A68-18CF-880E-5ABEB80709F8}"/>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6642FDEB-DF37-712B-AE49-0949372EC181}"/>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B16622F1-E549-BA63-C846-107237DF4B4F}"/>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sp>
        <p:nvSpPr>
          <p:cNvPr id="8" name="Tekstvak 7">
            <a:extLst>
              <a:ext uri="{FF2B5EF4-FFF2-40B4-BE49-F238E27FC236}">
                <a16:creationId xmlns:a16="http://schemas.microsoft.com/office/drawing/2014/main" id="{5ECCC587-F976-7D85-0BE9-A0EB28E56447}"/>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Reflectie door Micha de Winter</a:t>
            </a:r>
          </a:p>
          <a:p>
            <a:r>
              <a:rPr lang="nl-NL" sz="2800" dirty="0">
                <a:latin typeface="AkkuratStd" panose="020B0504020101020102" pitchFamily="34" charset="77"/>
              </a:rPr>
              <a:t>Effectief gedrag</a:t>
            </a:r>
          </a:p>
          <a:p>
            <a:endParaRPr lang="nl-NL" sz="2800" b="1" dirty="0">
              <a:latin typeface="AkkuratStd" panose="020B0504020101020102" pitchFamily="34" charset="77"/>
            </a:endParaRPr>
          </a:p>
        </p:txBody>
      </p:sp>
      <p:sp>
        <p:nvSpPr>
          <p:cNvPr id="2" name="Tekstvak 1">
            <a:extLst>
              <a:ext uri="{FF2B5EF4-FFF2-40B4-BE49-F238E27FC236}">
                <a16:creationId xmlns:a16="http://schemas.microsoft.com/office/drawing/2014/main" id="{58223D1D-39EF-80CA-D458-D811A60379D2}"/>
              </a:ext>
            </a:extLst>
          </p:cNvPr>
          <p:cNvSpPr txBox="1"/>
          <p:nvPr/>
        </p:nvSpPr>
        <p:spPr>
          <a:xfrm>
            <a:off x="7351483" y="3429000"/>
            <a:ext cx="2230091" cy="430887"/>
          </a:xfrm>
          <a:prstGeom prst="rect">
            <a:avLst/>
          </a:prstGeom>
          <a:noFill/>
        </p:spPr>
        <p:txBody>
          <a:bodyPr wrap="square">
            <a:spAutoFit/>
          </a:bodyPr>
          <a:lstStyle/>
          <a:p>
            <a:pPr lvl="0"/>
            <a:r>
              <a:rPr lang="nl-NL" sz="1100" kern="100" dirty="0">
                <a:latin typeface="AkkuratStd Light" panose="020B0404020101020102" pitchFamily="34" charset="77"/>
                <a:ea typeface="Aptos" panose="020B0004020202020204" pitchFamily="34" charset="0"/>
                <a:cs typeface="Akkurat LL Light" panose="020B0404010101010104" pitchFamily="34" charset="77"/>
              </a:rPr>
              <a:t>(Ctrl of </a:t>
            </a:r>
            <a:r>
              <a:rPr lang="nl-NL" sz="1100" kern="100" dirty="0" err="1">
                <a:latin typeface="AkkuratStd Light" panose="020B0404020101020102" pitchFamily="34" charset="77"/>
                <a:ea typeface="Aptos" panose="020B0004020202020204" pitchFamily="34" charset="0"/>
                <a:cs typeface="Akkurat LL Light" panose="020B0404010101010104" pitchFamily="34" charset="77"/>
              </a:rPr>
              <a:t>Command</a:t>
            </a:r>
            <a:r>
              <a:rPr lang="nl-NL" sz="1100" kern="100" dirty="0">
                <a:latin typeface="AkkuratStd Light" panose="020B0404020101020102" pitchFamily="34" charset="77"/>
                <a:ea typeface="Aptos" panose="020B0004020202020204" pitchFamily="34" charset="0"/>
                <a:cs typeface="Akkurat LL Light" panose="020B0404010101010104" pitchFamily="34" charset="77"/>
              </a:rPr>
              <a:t> + klik op de afbeelding voor het fragment)</a:t>
            </a:r>
            <a:endParaRPr lang="nl-NL" sz="1100" kern="100" dirty="0">
              <a:effectLst/>
              <a:latin typeface="AkkuratStd Light" panose="020B0404020101020102" pitchFamily="34" charset="77"/>
              <a:ea typeface="Aptos" panose="020B0004020202020204" pitchFamily="34" charset="0"/>
              <a:cs typeface="Akkurat LL Light" panose="020B0404010101010104" pitchFamily="34" charset="77"/>
            </a:endParaRPr>
          </a:p>
        </p:txBody>
      </p:sp>
      <p:pic>
        <p:nvPicPr>
          <p:cNvPr id="9" name="Onlinemedia 8" descr="Reflectie door Micha de Winter">
            <a:hlinkClick r:id="" action="ppaction://media"/>
            <a:extLst>
              <a:ext uri="{FF2B5EF4-FFF2-40B4-BE49-F238E27FC236}">
                <a16:creationId xmlns:a16="http://schemas.microsoft.com/office/drawing/2014/main" id="{9794B286-987E-670C-1802-5E7B34B3F7DE}"/>
              </a:ext>
            </a:extLst>
          </p:cNvPr>
          <p:cNvPicPr>
            <a:picLocks noRot="1" noChangeAspect="1"/>
          </p:cNvPicPr>
          <p:nvPr>
            <a:videoFile r:link="rId1"/>
          </p:nvPr>
        </p:nvPicPr>
        <p:blipFill>
          <a:blip r:embed="rId4"/>
          <a:stretch>
            <a:fillRect/>
          </a:stretch>
        </p:blipFill>
        <p:spPr>
          <a:xfrm>
            <a:off x="1828157" y="1812354"/>
            <a:ext cx="4989330" cy="2818971"/>
          </a:xfrm>
          <a:prstGeom prst="rect">
            <a:avLst/>
          </a:prstGeom>
        </p:spPr>
      </p:pic>
      <p:pic>
        <p:nvPicPr>
          <p:cNvPr id="4" name="Afbeelding 3" descr="Afbeelding met Lettertype, Graphics, logo, schermopname&#10;&#10;Automatisch gegenereerde beschrijving">
            <a:extLst>
              <a:ext uri="{FF2B5EF4-FFF2-40B4-BE49-F238E27FC236}">
                <a16:creationId xmlns:a16="http://schemas.microsoft.com/office/drawing/2014/main" id="{C3834370-E831-07CD-C4B5-BC03324A49F5}"/>
              </a:ext>
            </a:extLst>
          </p:cNvPr>
          <p:cNvPicPr>
            <a:picLocks noChangeAspect="1"/>
          </p:cNvPicPr>
          <p:nvPr/>
        </p:nvPicPr>
        <p:blipFill>
          <a:blip r:embed="rId5">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6769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228EA480-9A9A-0809-F0C3-CD7FA686FA7A}"/>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77226F66-9504-C3BB-A194-AF4DE8913DB0}"/>
              </a:ext>
            </a:extLst>
          </p:cNvPr>
          <p:cNvSpPr txBox="1"/>
          <p:nvPr/>
        </p:nvSpPr>
        <p:spPr>
          <a:xfrm>
            <a:off x="1687582" y="3429000"/>
            <a:ext cx="8871418" cy="2431435"/>
          </a:xfrm>
          <a:prstGeom prst="rect">
            <a:avLst/>
          </a:prstGeom>
          <a:noFill/>
        </p:spPr>
        <p:txBody>
          <a:bodyPr wrap="square" rtlCol="0">
            <a:spAutoFit/>
          </a:bodyPr>
          <a:lstStyle/>
          <a:p>
            <a:pPr lvl="0"/>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Reflectie</a:t>
            </a:r>
          </a:p>
          <a:p>
            <a:pPr marL="342900" lvl="0" indent="-342900">
              <a:buFont typeface="Arial" panose="020B0604020202020204" pitchFamily="34" charset="0"/>
              <a:buChar char="•"/>
            </a:pPr>
            <a:r>
              <a:rPr lang="nl-NL" sz="2400" kern="100" dirty="0">
                <a:effectLst/>
                <a:latin typeface="AkkuratStd Light" panose="020B0404020101020102" pitchFamily="34" charset="77"/>
                <a:ea typeface="Aptos" panose="020B0004020202020204" pitchFamily="34" charset="0"/>
                <a:cs typeface="Times New Roman" panose="02020603050405020304" pitchFamily="18" charset="0"/>
              </a:rPr>
              <a:t>Wat roept deze reflectie van Micha de Winter bij jou op?</a:t>
            </a:r>
          </a:p>
          <a:p>
            <a:pPr marL="342900" lvl="0" indent="-342900">
              <a:buFont typeface="Arial" panose="020B0604020202020204" pitchFamily="34" charset="0"/>
              <a:buChar char="•"/>
            </a:pPr>
            <a:r>
              <a:rPr lang="nl-NL" sz="2400" kern="100" dirty="0">
                <a:latin typeface="AkkuratStd Light" panose="020B0404020101020102" pitchFamily="34" charset="77"/>
                <a:ea typeface="Aptos" panose="020B0004020202020204" pitchFamily="34" charset="0"/>
                <a:cs typeface="Times New Roman" panose="02020603050405020304" pitchFamily="18" charset="0"/>
              </a:rPr>
              <a:t>Wat is nu een belangrijk inzicht, wat wil je vasthouden?</a:t>
            </a:r>
          </a:p>
          <a:p>
            <a:pPr marL="342900" lvl="0" indent="-342900">
              <a:buFont typeface="Arial" panose="020B0604020202020204" pitchFamily="34" charset="0"/>
              <a:buChar char="•"/>
            </a:pPr>
            <a:r>
              <a:rPr lang="nl-NL" sz="2400" kern="100" dirty="0">
                <a:latin typeface="AkkuratStd Light" panose="020B0404020101020102" pitchFamily="34" charset="77"/>
                <a:ea typeface="Aptos" panose="020B0004020202020204" pitchFamily="34" charset="0"/>
                <a:cs typeface="Times New Roman" panose="02020603050405020304" pitchFamily="18" charset="0"/>
              </a:rPr>
              <a:t>Wat neem je jezelf als professional of als team voor om te doen? Welke acties of afspraken kunnen we hierover opschrijven?</a:t>
            </a:r>
            <a:endParaRPr lang="nl-NL" sz="2400" kern="100" dirty="0">
              <a:effectLst/>
              <a:latin typeface="AkkuratStd Light" panose="020B0404020101020102" pitchFamily="34" charset="77"/>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endParaRPr lang="nl-NL" sz="2800" b="1" kern="100" dirty="0">
              <a:effectLst/>
              <a:latin typeface="AkkuratStd" panose="020B0504020101020102" pitchFamily="34" charset="77"/>
              <a:ea typeface="Aptos" panose="020B0004020202020204" pitchFamily="34" charset="0"/>
              <a:cs typeface="Times New Roman" panose="02020603050405020304" pitchFamily="18" charset="0"/>
            </a:endParaRPr>
          </a:p>
        </p:txBody>
      </p:sp>
      <p:cxnSp>
        <p:nvCxnSpPr>
          <p:cNvPr id="3" name="Rechte verbindingslijn 2">
            <a:extLst>
              <a:ext uri="{FF2B5EF4-FFF2-40B4-BE49-F238E27FC236}">
                <a16:creationId xmlns:a16="http://schemas.microsoft.com/office/drawing/2014/main" id="{47C95484-FC43-140F-0108-4DE714DADC1C}"/>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A72BE7EC-5155-8944-2F8D-7AC8FD868D04}"/>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2C9BB9A-52FC-6025-C793-3D964C799650}"/>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sp>
        <p:nvSpPr>
          <p:cNvPr id="2" name="Tekstvak 1">
            <a:extLst>
              <a:ext uri="{FF2B5EF4-FFF2-40B4-BE49-F238E27FC236}">
                <a16:creationId xmlns:a16="http://schemas.microsoft.com/office/drawing/2014/main" id="{F7153FE2-640C-7DBA-95A9-96AB6D2E70D7}"/>
              </a:ext>
            </a:extLst>
          </p:cNvPr>
          <p:cNvSpPr txBox="1"/>
          <p:nvPr/>
        </p:nvSpPr>
        <p:spPr>
          <a:xfrm>
            <a:off x="1687582" y="431212"/>
            <a:ext cx="7893992" cy="954107"/>
          </a:xfrm>
          <a:prstGeom prst="rect">
            <a:avLst/>
          </a:prstGeom>
          <a:noFill/>
        </p:spPr>
        <p:txBody>
          <a:bodyPr wrap="square" rtlCol="0">
            <a:spAutoFit/>
          </a:bodyPr>
          <a:lstStyle/>
          <a:p>
            <a:r>
              <a:rPr lang="nl-NL" sz="2800" b="1" dirty="0">
                <a:latin typeface="AkkuratStd" panose="020B0504020101020102" pitchFamily="34" charset="77"/>
              </a:rPr>
              <a:t>Plenaire reflectie</a:t>
            </a:r>
          </a:p>
          <a:p>
            <a:endParaRPr lang="nl-NL" sz="2800" b="1" dirty="0">
              <a:latin typeface="AkkuratStd" panose="020B0504020101020102" pitchFamily="34" charset="77"/>
            </a:endParaRPr>
          </a:p>
        </p:txBody>
      </p:sp>
      <p:pic>
        <p:nvPicPr>
          <p:cNvPr id="9" name="Afbeelding 8">
            <a:extLst>
              <a:ext uri="{FF2B5EF4-FFF2-40B4-BE49-F238E27FC236}">
                <a16:creationId xmlns:a16="http://schemas.microsoft.com/office/drawing/2014/main" id="{877AF3AD-3971-08C6-7ABE-F714C673B8B6}"/>
              </a:ext>
            </a:extLst>
          </p:cNvPr>
          <p:cNvPicPr>
            <a:picLocks noChangeAspect="1"/>
          </p:cNvPicPr>
          <p:nvPr/>
        </p:nvPicPr>
        <p:blipFill>
          <a:blip r:embed="rId3"/>
          <a:stretch>
            <a:fillRect/>
          </a:stretch>
        </p:blipFill>
        <p:spPr>
          <a:xfrm>
            <a:off x="10981327" y="482520"/>
            <a:ext cx="749300" cy="850900"/>
          </a:xfrm>
          <a:prstGeom prst="rect">
            <a:avLst/>
          </a:prstGeom>
        </p:spPr>
      </p:pic>
      <p:pic>
        <p:nvPicPr>
          <p:cNvPr id="4" name="Afbeelding 3" descr="Afbeelding met Lettertype, Graphics, logo, schermopname&#10;&#10;Automatisch gegenereerde beschrijving">
            <a:extLst>
              <a:ext uri="{FF2B5EF4-FFF2-40B4-BE49-F238E27FC236}">
                <a16:creationId xmlns:a16="http://schemas.microsoft.com/office/drawing/2014/main" id="{A07EB958-2AF0-AEF6-1CBE-0F3918176116}"/>
              </a:ext>
            </a:extLst>
          </p:cNvPr>
          <p:cNvPicPr>
            <a:picLocks noChangeAspect="1"/>
          </p:cNvPicPr>
          <p:nvPr/>
        </p:nvPicPr>
        <p:blipFill>
          <a:blip r:embed="rId4">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565754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5C5E"/>
        </a:solidFill>
        <a:effectLst/>
      </p:bgPr>
    </p:bg>
    <p:spTree>
      <p:nvGrpSpPr>
        <p:cNvPr id="1" name="">
          <a:extLst>
            <a:ext uri="{FF2B5EF4-FFF2-40B4-BE49-F238E27FC236}">
              <a16:creationId xmlns:a16="http://schemas.microsoft.com/office/drawing/2014/main" id="{B4CD4836-4E12-0EFB-9844-2DBB3653D40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D586503F-FDDD-F34E-A39E-71F58620D883}"/>
              </a:ext>
            </a:extLst>
          </p:cNvPr>
          <p:cNvSpPr txBox="1"/>
          <p:nvPr/>
        </p:nvSpPr>
        <p:spPr>
          <a:xfrm>
            <a:off x="1726492" y="4151370"/>
            <a:ext cx="7893992" cy="1938992"/>
          </a:xfrm>
          <a:prstGeom prst="rect">
            <a:avLst/>
          </a:prstGeom>
          <a:noFill/>
        </p:spPr>
        <p:txBody>
          <a:bodyPr wrap="square" rtlCol="0">
            <a:spAutoFit/>
          </a:bodyPr>
          <a:lstStyle/>
          <a:p>
            <a:r>
              <a:rPr lang="nl-NL" sz="6000" b="1" dirty="0">
                <a:latin typeface="AkkuratStd" panose="020B0504020101020102" pitchFamily="34" charset="77"/>
              </a:rPr>
              <a:t>Paradox </a:t>
            </a:r>
          </a:p>
          <a:p>
            <a:r>
              <a:rPr lang="nl-NL" sz="6000" b="1" dirty="0">
                <a:latin typeface="AkkuratStd" panose="020B0504020101020102" pitchFamily="34" charset="77"/>
              </a:rPr>
              <a:t>oefening</a:t>
            </a:r>
          </a:p>
        </p:txBody>
      </p:sp>
      <p:cxnSp>
        <p:nvCxnSpPr>
          <p:cNvPr id="3" name="Rechte verbindingslijn 2">
            <a:extLst>
              <a:ext uri="{FF2B5EF4-FFF2-40B4-BE49-F238E27FC236}">
                <a16:creationId xmlns:a16="http://schemas.microsoft.com/office/drawing/2014/main" id="{8E9D19A8-8F49-461E-5995-542A9272486C}"/>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A14E0F4F-D09C-5EBC-C570-5F5B12CF2FAA}"/>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7DB32A24-4708-A40A-9D52-ACCD371983D5}"/>
              </a:ext>
            </a:extLst>
          </p:cNvPr>
          <p:cNvSpPr txBox="1"/>
          <p:nvPr/>
        </p:nvSpPr>
        <p:spPr>
          <a:xfrm>
            <a:off x="627807" y="610502"/>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3</a:t>
            </a:r>
          </a:p>
        </p:txBody>
      </p:sp>
      <p:sp>
        <p:nvSpPr>
          <p:cNvPr id="9" name="Tekstvak 8">
            <a:extLst>
              <a:ext uri="{FF2B5EF4-FFF2-40B4-BE49-F238E27FC236}">
                <a16:creationId xmlns:a16="http://schemas.microsoft.com/office/drawing/2014/main" id="{762029F0-671E-68E1-5DD6-2AE8A4D65534}"/>
              </a:ext>
            </a:extLst>
          </p:cNvPr>
          <p:cNvSpPr txBox="1"/>
          <p:nvPr/>
        </p:nvSpPr>
        <p:spPr>
          <a:xfrm>
            <a:off x="2223969" y="684635"/>
            <a:ext cx="1157436" cy="461665"/>
          </a:xfrm>
          <a:prstGeom prst="rect">
            <a:avLst/>
          </a:prstGeom>
          <a:noFill/>
        </p:spPr>
        <p:txBody>
          <a:bodyPr wrap="square">
            <a:spAutoFit/>
          </a:bodyPr>
          <a:lstStyle/>
          <a:p>
            <a:r>
              <a:rPr lang="nl-NL" sz="2400" i="1" dirty="0">
                <a:solidFill>
                  <a:schemeClr val="bg1"/>
                </a:solidFill>
                <a:latin typeface="Akkurat LL Light" panose="020B0404010101010104" pitchFamily="34" charset="77"/>
                <a:cs typeface="Akkurat LL Light" panose="020B0404010101010104" pitchFamily="34" charset="77"/>
              </a:rPr>
              <a:t>45 min</a:t>
            </a:r>
          </a:p>
        </p:txBody>
      </p:sp>
      <p:pic>
        <p:nvPicPr>
          <p:cNvPr id="10" name="Afbeelding 9">
            <a:extLst>
              <a:ext uri="{FF2B5EF4-FFF2-40B4-BE49-F238E27FC236}">
                <a16:creationId xmlns:a16="http://schemas.microsoft.com/office/drawing/2014/main" id="{F1BC1AA8-76C2-0CCC-D7B8-EF73FE2D5F0C}"/>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1850332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A11F87FB-92B0-DD0D-A9F5-8B592A383E4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D651AAC-4DAC-252A-32B7-F31ED4751D73}"/>
              </a:ext>
            </a:extLst>
          </p:cNvPr>
          <p:cNvSpPr txBox="1"/>
          <p:nvPr/>
        </p:nvSpPr>
        <p:spPr>
          <a:xfrm>
            <a:off x="1687582" y="610502"/>
            <a:ext cx="7893992" cy="523220"/>
          </a:xfrm>
          <a:prstGeom prst="rect">
            <a:avLst/>
          </a:prstGeom>
          <a:noFill/>
        </p:spPr>
        <p:txBody>
          <a:bodyPr wrap="square" rtlCol="0">
            <a:spAutoFit/>
          </a:bodyPr>
          <a:lstStyle/>
          <a:p>
            <a:r>
              <a:rPr lang="nl-NL" sz="2800" b="1" dirty="0">
                <a:latin typeface="AkkuratStd" panose="020B0504020101020102" pitchFamily="34" charset="77"/>
              </a:rPr>
              <a:t>Paradox oefening</a:t>
            </a:r>
          </a:p>
        </p:txBody>
      </p:sp>
      <p:sp>
        <p:nvSpPr>
          <p:cNvPr id="6" name="Tekstvak 5">
            <a:extLst>
              <a:ext uri="{FF2B5EF4-FFF2-40B4-BE49-F238E27FC236}">
                <a16:creationId xmlns:a16="http://schemas.microsoft.com/office/drawing/2014/main" id="{044DC1DF-44F8-7047-E8F1-02968DE7FDB0}"/>
              </a:ext>
            </a:extLst>
          </p:cNvPr>
          <p:cNvSpPr txBox="1"/>
          <p:nvPr/>
        </p:nvSpPr>
        <p:spPr>
          <a:xfrm>
            <a:off x="1687582" y="4822518"/>
            <a:ext cx="7893992" cy="2472472"/>
          </a:xfrm>
          <a:prstGeom prst="rect">
            <a:avLst/>
          </a:prstGeom>
          <a:noFill/>
        </p:spPr>
        <p:txBody>
          <a:bodyPr wrap="square" rtlCol="0">
            <a:spAutoFit/>
          </a:bodyPr>
          <a:lstStyle/>
          <a:p>
            <a:pPr>
              <a:spcBef>
                <a:spcPts val="120"/>
              </a:spcBef>
              <a:spcAft>
                <a:spcPts val="120"/>
              </a:spcAft>
            </a:pPr>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Opdracht</a:t>
            </a:r>
          </a:p>
          <a:p>
            <a:pPr>
              <a:spcBef>
                <a:spcPts val="120"/>
              </a:spcBef>
              <a:spcAft>
                <a:spcPts val="120"/>
              </a:spcAft>
            </a:pPr>
            <a:r>
              <a:rPr lang="nl-NL" sz="2400" i="1" dirty="0">
                <a:effectLst/>
                <a:latin typeface="AkkuratStd Light" panose="020B0404020101020102" pitchFamily="34" charset="77"/>
                <a:ea typeface="Aptos" panose="020B0004020202020204" pitchFamily="34" charset="0"/>
                <a:cs typeface="Times New Roman" panose="02020603050405020304" pitchFamily="18" charset="0"/>
              </a:rPr>
              <a:t>(in groepjes) </a:t>
            </a:r>
            <a:r>
              <a:rPr lang="nl-NL" sz="2400" dirty="0">
                <a:latin typeface="AkkuratStd Light" panose="020B0404020101020102" pitchFamily="34" charset="77"/>
                <a:ea typeface="Aptos" panose="020B0004020202020204" pitchFamily="34" charset="0"/>
                <a:cs typeface="Times New Roman" panose="02020603050405020304" pitchFamily="18" charset="0"/>
              </a:rPr>
              <a:t>Maak 2 groepen en verdeel je over twee flipovers. </a:t>
            </a:r>
            <a:r>
              <a:rPr lang="nl-NL" sz="2400" dirty="0">
                <a:effectLst/>
                <a:latin typeface="AkkuratStd Light" panose="020B0404020101020102" pitchFamily="34" charset="77"/>
                <a:ea typeface="Aptos" panose="020B0004020202020204" pitchFamily="34" charset="0"/>
                <a:cs typeface="Times New Roman" panose="02020603050405020304" pitchFamily="18" charset="0"/>
              </a:rPr>
              <a:t>Ge</a:t>
            </a:r>
            <a:r>
              <a:rPr lang="nl-NL" sz="2400" dirty="0">
                <a:latin typeface="AkkuratStd Light" panose="020B0404020101020102" pitchFamily="34" charset="77"/>
                <a:ea typeface="Aptos" panose="020B0004020202020204" pitchFamily="34" charset="0"/>
                <a:cs typeface="Times New Roman" panose="02020603050405020304" pitchFamily="18" charset="0"/>
              </a:rPr>
              <a:t>bruik het werkblad voor de opdracht. </a:t>
            </a: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r>
              <a:rPr lang="nl-NL" sz="2400" dirty="0">
                <a:effectLst/>
                <a:latin typeface="AkkuratStd Light" panose="020B0404020101020102" pitchFamily="34" charset="77"/>
                <a:ea typeface="Aptos" panose="020B0004020202020204" pitchFamily="34" charset="0"/>
                <a:cs typeface="Times New Roman" panose="02020603050405020304" pitchFamily="18" charset="0"/>
              </a:rPr>
              <a:t> </a:t>
            </a:r>
          </a:p>
          <a:p>
            <a:pPr>
              <a:spcBef>
                <a:spcPts val="120"/>
              </a:spcBef>
              <a:spcAft>
                <a:spcPts val="120"/>
              </a:spcAft>
            </a:pPr>
            <a:endParaRPr lang="nl-NL" sz="2400" dirty="0">
              <a:latin typeface="AkkuratStd Light" panose="020B0404020101020102" pitchFamily="34" charset="77"/>
            </a:endParaRPr>
          </a:p>
        </p:txBody>
      </p:sp>
      <p:cxnSp>
        <p:nvCxnSpPr>
          <p:cNvPr id="3" name="Rechte verbindingslijn 2">
            <a:extLst>
              <a:ext uri="{FF2B5EF4-FFF2-40B4-BE49-F238E27FC236}">
                <a16:creationId xmlns:a16="http://schemas.microsoft.com/office/drawing/2014/main" id="{11EC7720-66BC-439E-CBDE-D3FF73AE575A}"/>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B2D150DD-1515-11F0-904C-F00D52D5E467}"/>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296F7BE-351A-2A57-16B6-70FE68336D4A}"/>
              </a:ext>
            </a:extLst>
          </p:cNvPr>
          <p:cNvSpPr txBox="1"/>
          <p:nvPr/>
        </p:nvSpPr>
        <p:spPr>
          <a:xfrm>
            <a:off x="627807" y="610502"/>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3</a:t>
            </a:r>
          </a:p>
        </p:txBody>
      </p:sp>
      <p:pic>
        <p:nvPicPr>
          <p:cNvPr id="4" name="Afbeelding 3">
            <a:extLst>
              <a:ext uri="{FF2B5EF4-FFF2-40B4-BE49-F238E27FC236}">
                <a16:creationId xmlns:a16="http://schemas.microsoft.com/office/drawing/2014/main" id="{E665E6BD-3FF0-FEE9-8026-2ACA52188862}"/>
              </a:ext>
            </a:extLst>
          </p:cNvPr>
          <p:cNvPicPr>
            <a:picLocks noChangeAspect="1"/>
          </p:cNvPicPr>
          <p:nvPr/>
        </p:nvPicPr>
        <p:blipFill>
          <a:blip r:embed="rId3"/>
          <a:stretch>
            <a:fillRect/>
          </a:stretch>
        </p:blipFill>
        <p:spPr>
          <a:xfrm>
            <a:off x="10981327" y="482520"/>
            <a:ext cx="749300" cy="850900"/>
          </a:xfrm>
          <a:prstGeom prst="rect">
            <a:avLst/>
          </a:prstGeom>
        </p:spPr>
      </p:pic>
      <p:sp>
        <p:nvSpPr>
          <p:cNvPr id="9" name="Tekstvak 8">
            <a:extLst>
              <a:ext uri="{FF2B5EF4-FFF2-40B4-BE49-F238E27FC236}">
                <a16:creationId xmlns:a16="http://schemas.microsoft.com/office/drawing/2014/main" id="{5C3F6842-53F9-E783-B118-A73C16826183}"/>
              </a:ext>
            </a:extLst>
          </p:cNvPr>
          <p:cNvSpPr txBox="1"/>
          <p:nvPr/>
        </p:nvSpPr>
        <p:spPr>
          <a:xfrm>
            <a:off x="1687582" y="1333420"/>
            <a:ext cx="6099048" cy="369332"/>
          </a:xfrm>
          <a:prstGeom prst="rect">
            <a:avLst/>
          </a:prstGeom>
          <a:noFill/>
        </p:spPr>
        <p:txBody>
          <a:bodyPr wrap="square">
            <a:spAutoFit/>
          </a:bodyPr>
          <a:lstStyle/>
          <a:p>
            <a:r>
              <a:rPr lang="nl-NL" b="0" i="0" u="none" strike="noStrike" dirty="0" err="1">
                <a:solidFill>
                  <a:srgbClr val="212121"/>
                </a:solidFill>
                <a:effectLst/>
                <a:latin typeface="Aptos" panose="020B0004020202020204" pitchFamily="34" charset="0"/>
              </a:rPr>
              <a:t>Schuijt</a:t>
            </a:r>
            <a:r>
              <a:rPr lang="nl-NL" b="0" i="0" u="none" strike="noStrike" dirty="0">
                <a:solidFill>
                  <a:srgbClr val="212121"/>
                </a:solidFill>
                <a:effectLst/>
                <a:latin typeface="Aptos" panose="020B0004020202020204" pitchFamily="34" charset="0"/>
              </a:rPr>
              <a:t>, L ( 2006) “Praktijkboek. Werken met paradoxen”</a:t>
            </a:r>
            <a:endParaRPr lang="nl-NL" dirty="0"/>
          </a:p>
        </p:txBody>
      </p:sp>
      <p:pic>
        <p:nvPicPr>
          <p:cNvPr id="8" name="Afbeelding 7" descr="Afbeelding met Lettertype, Graphics, logo, schermopname&#10;&#10;Automatisch gegenereerde beschrijving">
            <a:extLst>
              <a:ext uri="{FF2B5EF4-FFF2-40B4-BE49-F238E27FC236}">
                <a16:creationId xmlns:a16="http://schemas.microsoft.com/office/drawing/2014/main" id="{5E7BBB6B-6C5C-F123-99DF-6C78C7ED1956}"/>
              </a:ext>
            </a:extLst>
          </p:cNvPr>
          <p:cNvPicPr>
            <a:picLocks noChangeAspect="1"/>
          </p:cNvPicPr>
          <p:nvPr/>
        </p:nvPicPr>
        <p:blipFill>
          <a:blip r:embed="rId4">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220351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5C5E">
            <a:alpha val="20000"/>
          </a:srgbClr>
        </a:solidFill>
        <a:effectLst/>
      </p:bgPr>
    </p:bg>
    <p:spTree>
      <p:nvGrpSpPr>
        <p:cNvPr id="1" name="">
          <a:extLst>
            <a:ext uri="{FF2B5EF4-FFF2-40B4-BE49-F238E27FC236}">
              <a16:creationId xmlns:a16="http://schemas.microsoft.com/office/drawing/2014/main" id="{ADEBF9F4-9D40-B4E3-9DA0-C088E8D1B602}"/>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FD58CCC2-DF34-9088-C154-25BBC92C5868}"/>
              </a:ext>
            </a:extLst>
          </p:cNvPr>
          <p:cNvSpPr txBox="1"/>
          <p:nvPr/>
        </p:nvSpPr>
        <p:spPr>
          <a:xfrm>
            <a:off x="523359" y="441532"/>
            <a:ext cx="7893992" cy="523220"/>
          </a:xfrm>
          <a:prstGeom prst="rect">
            <a:avLst/>
          </a:prstGeom>
          <a:noFill/>
        </p:spPr>
        <p:txBody>
          <a:bodyPr wrap="square" rtlCol="0">
            <a:spAutoFit/>
          </a:bodyPr>
          <a:lstStyle/>
          <a:p>
            <a:r>
              <a:rPr lang="nl-NL" sz="2800" b="1">
                <a:solidFill>
                  <a:srgbClr val="EB5C5E"/>
                </a:solidFill>
                <a:latin typeface="AkkuratStd" panose="020B0504020101020102" pitchFamily="34" charset="77"/>
              </a:rPr>
              <a:t>Werkblad</a:t>
            </a:r>
            <a:endParaRPr lang="nl-NL" sz="2800" b="1" i="1" dirty="0">
              <a:solidFill>
                <a:srgbClr val="EB5C5E"/>
              </a:solidFill>
              <a:latin typeface="AkkuratStd" panose="020B0504020101020102" pitchFamily="34" charset="77"/>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881F2613-0B02-02E4-06C0-A2285F62DFFD}"/>
              </a:ext>
            </a:extLst>
          </p:cNvPr>
          <p:cNvPicPr>
            <a:picLocks noChangeAspect="1"/>
          </p:cNvPicPr>
          <p:nvPr/>
        </p:nvPicPr>
        <p:blipFill>
          <a:blip r:embed="rId4">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pic>
        <p:nvPicPr>
          <p:cNvPr id="3" name="Afbeelding 2">
            <a:extLst>
              <a:ext uri="{FF2B5EF4-FFF2-40B4-BE49-F238E27FC236}">
                <a16:creationId xmlns:a16="http://schemas.microsoft.com/office/drawing/2014/main" id="{08D93888-AEB8-EC0F-053C-307C935689EF}"/>
              </a:ext>
            </a:extLst>
          </p:cNvPr>
          <p:cNvPicPr>
            <a:picLocks noChangeAspect="1"/>
          </p:cNvPicPr>
          <p:nvPr/>
        </p:nvPicPr>
        <p:blipFill>
          <a:blip r:embed="rId5"/>
          <a:stretch>
            <a:fillRect/>
          </a:stretch>
        </p:blipFill>
        <p:spPr>
          <a:xfrm>
            <a:off x="523359" y="1168400"/>
            <a:ext cx="3762398" cy="5324268"/>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939F161E-5104-8256-CDF6-FF40DDBA3781}"/>
              </a:ext>
            </a:extLst>
          </p:cNvPr>
          <p:cNvPicPr>
            <a:picLocks noChangeAspect="1"/>
          </p:cNvPicPr>
          <p:nvPr/>
        </p:nvPicPr>
        <p:blipFill>
          <a:blip r:embed="rId6"/>
          <a:stretch>
            <a:fillRect/>
          </a:stretch>
        </p:blipFill>
        <p:spPr>
          <a:xfrm>
            <a:off x="4593525" y="1168400"/>
            <a:ext cx="3762398" cy="5324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3062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5C5E"/>
        </a:solidFill>
        <a:effectLst/>
      </p:bgPr>
    </p:bg>
    <p:spTree>
      <p:nvGrpSpPr>
        <p:cNvPr id="1" name="">
          <a:extLst>
            <a:ext uri="{FF2B5EF4-FFF2-40B4-BE49-F238E27FC236}">
              <a16:creationId xmlns:a16="http://schemas.microsoft.com/office/drawing/2014/main" id="{E4319FD3-1A90-F967-0D21-3FECDFF520F8}"/>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913E326-3E61-D4D2-9529-8D0A11F27457}"/>
              </a:ext>
            </a:extLst>
          </p:cNvPr>
          <p:cNvSpPr txBox="1"/>
          <p:nvPr/>
        </p:nvSpPr>
        <p:spPr>
          <a:xfrm>
            <a:off x="1726492" y="4151370"/>
            <a:ext cx="7893992" cy="1938992"/>
          </a:xfrm>
          <a:prstGeom prst="rect">
            <a:avLst/>
          </a:prstGeom>
          <a:noFill/>
        </p:spPr>
        <p:txBody>
          <a:bodyPr wrap="square" rtlCol="0">
            <a:spAutoFit/>
          </a:bodyPr>
          <a:lstStyle/>
          <a:p>
            <a:r>
              <a:rPr lang="nl-NL" sz="6000" b="1" dirty="0">
                <a:latin typeface="AkkuratStd" panose="020B0504020101020102" pitchFamily="34" charset="77"/>
              </a:rPr>
              <a:t>Casus</a:t>
            </a:r>
          </a:p>
          <a:p>
            <a:r>
              <a:rPr lang="nl-NL" sz="6000" b="1" dirty="0">
                <a:latin typeface="AkkuratStd" panose="020B0504020101020102" pitchFamily="34" charset="77"/>
              </a:rPr>
              <a:t>Oordeelvrij</a:t>
            </a:r>
          </a:p>
        </p:txBody>
      </p:sp>
      <p:cxnSp>
        <p:nvCxnSpPr>
          <p:cNvPr id="3" name="Rechte verbindingslijn 2">
            <a:extLst>
              <a:ext uri="{FF2B5EF4-FFF2-40B4-BE49-F238E27FC236}">
                <a16:creationId xmlns:a16="http://schemas.microsoft.com/office/drawing/2014/main" id="{AB5192C5-2282-794D-2342-3E4DE02624BE}"/>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AD45A513-1DDD-0FCE-A48A-C69DCDD38963}"/>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564ABD92-5669-64C4-07BE-4D7CE59D46DF}"/>
              </a:ext>
            </a:extLst>
          </p:cNvPr>
          <p:cNvSpPr txBox="1"/>
          <p:nvPr/>
        </p:nvSpPr>
        <p:spPr>
          <a:xfrm>
            <a:off x="627807" y="610502"/>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4</a:t>
            </a:r>
          </a:p>
        </p:txBody>
      </p:sp>
      <p:sp>
        <p:nvSpPr>
          <p:cNvPr id="9" name="Tekstvak 8">
            <a:extLst>
              <a:ext uri="{FF2B5EF4-FFF2-40B4-BE49-F238E27FC236}">
                <a16:creationId xmlns:a16="http://schemas.microsoft.com/office/drawing/2014/main" id="{00B1F385-69CD-CED2-EF44-1DC8A66691EC}"/>
              </a:ext>
            </a:extLst>
          </p:cNvPr>
          <p:cNvSpPr txBox="1"/>
          <p:nvPr/>
        </p:nvSpPr>
        <p:spPr>
          <a:xfrm>
            <a:off x="2223969" y="684635"/>
            <a:ext cx="1157436" cy="461665"/>
          </a:xfrm>
          <a:prstGeom prst="rect">
            <a:avLst/>
          </a:prstGeom>
          <a:noFill/>
        </p:spPr>
        <p:txBody>
          <a:bodyPr wrap="square">
            <a:spAutoFit/>
          </a:bodyPr>
          <a:lstStyle/>
          <a:p>
            <a:r>
              <a:rPr lang="nl-NL" sz="2400" i="1" dirty="0">
                <a:solidFill>
                  <a:schemeClr val="bg1"/>
                </a:solidFill>
                <a:latin typeface="Akkurat LL Light" panose="020B0404010101010104" pitchFamily="34" charset="77"/>
                <a:cs typeface="Akkurat LL Light" panose="020B0404010101010104" pitchFamily="34" charset="77"/>
              </a:rPr>
              <a:t>30 min</a:t>
            </a:r>
          </a:p>
        </p:txBody>
      </p:sp>
      <p:pic>
        <p:nvPicPr>
          <p:cNvPr id="10" name="Afbeelding 9">
            <a:extLst>
              <a:ext uri="{FF2B5EF4-FFF2-40B4-BE49-F238E27FC236}">
                <a16:creationId xmlns:a16="http://schemas.microsoft.com/office/drawing/2014/main" id="{89D43B6F-FDED-A864-1AD9-EBAA33E1B7A6}"/>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1340858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9DC13-EC49-0CC2-A190-9A06118BB2B1}"/>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067C86B-64EF-7FAC-DF27-5A8178BF14F7}"/>
              </a:ext>
            </a:extLst>
          </p:cNvPr>
          <p:cNvSpPr txBox="1"/>
          <p:nvPr/>
        </p:nvSpPr>
        <p:spPr>
          <a:xfrm>
            <a:off x="1739398" y="663821"/>
            <a:ext cx="8713203" cy="6324808"/>
          </a:xfrm>
          <a:prstGeom prst="rect">
            <a:avLst/>
          </a:prstGeom>
          <a:noFill/>
        </p:spPr>
        <p:txBody>
          <a:bodyPr wrap="square" rtlCol="0">
            <a:spAutoFit/>
          </a:bodyPr>
          <a:lstStyle/>
          <a:p>
            <a:pPr algn="ctr"/>
            <a:r>
              <a:rPr lang="nl-NL" sz="4500" b="1" dirty="0">
                <a:solidFill>
                  <a:srgbClr val="EB5C5E"/>
                </a:solidFill>
                <a:effectLst/>
                <a:latin typeface="AkkuratStd" panose="020B0504020101020102" pitchFamily="34" charset="77"/>
              </a:rPr>
              <a:t>“In de papieren ben je altijd moeder, maar de gedragswetenschapper en de pleegouders worden met hun voornaam genoemd. Ik heet gewoon mama of Truusje. Plaats je eigen niet boven een vader of moeder.”</a:t>
            </a:r>
          </a:p>
          <a:p>
            <a:pPr algn="ctr"/>
            <a:endParaRPr lang="nl-NL" sz="4500" b="1" dirty="0">
              <a:solidFill>
                <a:srgbClr val="EB5C5E"/>
              </a:solidFill>
              <a:latin typeface="AkkuratStd" panose="020B0504020101020102" pitchFamily="34" charset="77"/>
            </a:endParaRPr>
          </a:p>
        </p:txBody>
      </p:sp>
    </p:spTree>
    <p:extLst>
      <p:ext uri="{BB962C8B-B14F-4D97-AF65-F5344CB8AC3E}">
        <p14:creationId xmlns:p14="http://schemas.microsoft.com/office/powerpoint/2010/main" val="490796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49C86C2E-C11D-BA18-9AF1-E12A0B6710C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BD90E05D-D709-0B2F-A774-5AF7260ACEE0}"/>
              </a:ext>
            </a:extLst>
          </p:cNvPr>
          <p:cNvSpPr txBox="1"/>
          <p:nvPr/>
        </p:nvSpPr>
        <p:spPr>
          <a:xfrm>
            <a:off x="1687582" y="2404810"/>
            <a:ext cx="7893987" cy="42909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00" cap="none" spc="0" normalizeH="0" baseline="0" noProof="0" dirty="0">
                <a:ln>
                  <a:noFill/>
                </a:ln>
                <a:solidFill>
                  <a:prstClr val="black"/>
                </a:solidFill>
                <a:effectLst/>
                <a:uLnTx/>
                <a:uFillTx/>
                <a:latin typeface="AkkuratStd" panose="020B0504020101020102" pitchFamily="34" charset="77"/>
                <a:ea typeface="Aptos" panose="020B0004020202020204" pitchFamily="34" charset="0"/>
                <a:cs typeface="Times New Roman" panose="02020603050405020304" pitchFamily="18" charset="0"/>
              </a:rPr>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kern="100" dirty="0">
                <a:solidFill>
                  <a:prstClr val="black"/>
                </a:solidFill>
                <a:latin typeface="AkkuratStd Light" panose="020B0404020101020102" pitchFamily="34" charset="77"/>
                <a:ea typeface="Aptos" panose="020B0004020202020204" pitchFamily="34" charset="0"/>
                <a:cs typeface="Times New Roman" panose="02020603050405020304" pitchFamily="18" charset="0"/>
              </a:rPr>
              <a:t>A) </a:t>
            </a:r>
            <a:r>
              <a:rPr kumimoji="0" lang="nl-NL" sz="2400" u="none" strike="noStrike" kern="100" cap="none" spc="0" normalizeH="0" baseline="0" noProof="0" dirty="0">
                <a:ln>
                  <a:noFill/>
                </a:ln>
                <a:solidFill>
                  <a:prstClr val="black"/>
                </a:solidFill>
                <a:effectLst/>
                <a:uLnTx/>
                <a:uFillTx/>
                <a:latin typeface="AkkuratStd Light" panose="020B0404020101020102" pitchFamily="34" charset="77"/>
                <a:ea typeface="Aptos" panose="020B0004020202020204" pitchFamily="34" charset="0"/>
                <a:cs typeface="Times New Roman" panose="02020603050405020304" pitchFamily="18" charset="0"/>
              </a:rPr>
              <a:t>lees de casus en beantwoord individueel onderstaande vragen</a:t>
            </a: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nl-NL" sz="2400" u="none" strike="noStrike" kern="0" cap="none" spc="0" normalizeH="0" baseline="0" noProof="0" dirty="0">
                <a:ln>
                  <a:noFill/>
                </a:ln>
                <a:solidFill>
                  <a:srgbClr val="212121"/>
                </a:solidFill>
                <a:effectLst/>
                <a:uLnTx/>
                <a:uFillTx/>
                <a:latin typeface="AkkuratStd Light" panose="020B0404020101020102" pitchFamily="34" charset="77"/>
                <a:ea typeface="Times New Roman" panose="02020603050405020304" pitchFamily="18" charset="0"/>
                <a:cs typeface="Times New Roman" panose="02020603050405020304" pitchFamily="18" charset="0"/>
              </a:rPr>
              <a:t>Welk gevoel roept dit op?</a:t>
            </a: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lang="nl-NL" sz="2400" kern="0" dirty="0">
                <a:solidFill>
                  <a:srgbClr val="212121"/>
                </a:solidFill>
                <a:latin typeface="AkkuratStd Light" panose="020B0404020101020102" pitchFamily="34" charset="77"/>
                <a:ea typeface="Times New Roman" panose="02020603050405020304" pitchFamily="18" charset="0"/>
                <a:cs typeface="Times New Roman" panose="02020603050405020304" pitchFamily="18" charset="0"/>
              </a:rPr>
              <a:t>Welk</a:t>
            </a:r>
            <a:r>
              <a:rPr kumimoji="0" lang="nl-NL" sz="2400" u="none" strike="noStrike" kern="0" cap="none" spc="0" normalizeH="0" baseline="0" noProof="0" dirty="0">
                <a:ln>
                  <a:noFill/>
                </a:ln>
                <a:solidFill>
                  <a:srgbClr val="212121"/>
                </a:solidFill>
                <a:effectLst/>
                <a:uLnTx/>
                <a:uFillTx/>
                <a:latin typeface="AkkuratStd Light" panose="020B0404020101020102" pitchFamily="34" charset="77"/>
                <a:ea typeface="Times New Roman" panose="02020603050405020304" pitchFamily="18" charset="0"/>
                <a:cs typeface="Times New Roman" panose="02020603050405020304" pitchFamily="18" charset="0"/>
              </a:rPr>
              <a:t> oordeel ben je geneigd te hebben? Schrijf letterlijk uit wat je denkt.</a:t>
            </a:r>
            <a:endParaRPr kumimoji="0" lang="nl-NL" sz="2400" u="none" strike="noStrike" kern="100" cap="none" spc="0" normalizeH="0" baseline="0" noProof="0" dirty="0">
              <a:ln>
                <a:noFill/>
              </a:ln>
              <a:solidFill>
                <a:srgbClr val="212121"/>
              </a:solidFill>
              <a:effectLst/>
              <a:uLnTx/>
              <a:uFillTx/>
              <a:latin typeface="AkkuratStd Light" panose="020B0404020101020102" pitchFamily="34" charset="77"/>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nl-NL" sz="2400" u="none" strike="noStrike" kern="0" cap="none" spc="0" normalizeH="0" baseline="0" noProof="0" dirty="0">
                <a:ln>
                  <a:noFill/>
                </a:ln>
                <a:solidFill>
                  <a:srgbClr val="212121"/>
                </a:solidFill>
                <a:effectLst/>
                <a:uLnTx/>
                <a:uFillTx/>
                <a:latin typeface="AkkuratStd Light" panose="020B0404020101020102" pitchFamily="34" charset="77"/>
                <a:ea typeface="Times New Roman" panose="02020603050405020304" pitchFamily="18" charset="0"/>
                <a:cs typeface="Times New Roman" panose="02020603050405020304" pitchFamily="18" charset="0"/>
              </a:rPr>
              <a:t>Bedenk 3 oordelen die iemand in exact dezelfde situatie ook zou kunnen hebben.</a:t>
            </a:r>
            <a:endParaRPr lang="nl-NL" sz="2400" kern="0" dirty="0">
              <a:solidFill>
                <a:srgbClr val="212121"/>
              </a:solidFill>
              <a:latin typeface="AkkuratStd Light" panose="020B0404020101020102" pitchFamily="34" charset="77"/>
              <a:ea typeface="Aptos" panose="020B000402020202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Pts val="1000"/>
              <a:tabLst>
                <a:tab pos="457200" algn="l"/>
              </a:tabLst>
              <a:defRPr/>
            </a:pPr>
            <a:endParaRPr kumimoji="0" lang="nl-NL" sz="2400" u="none" strike="noStrike" kern="100" cap="none" spc="0" normalizeH="0" baseline="0" noProof="0" dirty="0">
              <a:ln>
                <a:noFill/>
              </a:ln>
              <a:solidFill>
                <a:srgbClr val="212121"/>
              </a:solidFill>
              <a:effectLst/>
              <a:uLnTx/>
              <a:uFillTx/>
              <a:latin typeface="AkkuratStd Light" panose="020B0404020101020102" pitchFamily="34" charset="77"/>
              <a:ea typeface="Aptos" panose="020B000402020202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Pts val="1000"/>
              <a:tabLst>
                <a:tab pos="457200" algn="l"/>
              </a:tabLst>
              <a:defRPr/>
            </a:pPr>
            <a:r>
              <a:rPr kumimoji="0" lang="nl-NL" sz="2400" u="none" strike="noStrike" kern="0" cap="none" spc="0" normalizeH="0" baseline="0" noProof="0" dirty="0">
                <a:ln>
                  <a:noFill/>
                </a:ln>
                <a:solidFill>
                  <a:srgbClr val="212121"/>
                </a:solidFill>
                <a:effectLst/>
                <a:uLnTx/>
                <a:uFillTx/>
                <a:latin typeface="AkkuratStd Light" panose="020B0404020101020102" pitchFamily="34" charset="77"/>
                <a:ea typeface="Times New Roman" panose="02020603050405020304" pitchFamily="18" charset="0"/>
                <a:cs typeface="Times New Roman" panose="02020603050405020304" pitchFamily="18" charset="0"/>
              </a:rPr>
              <a:t>B) Wissel uit, wat valt je op? </a:t>
            </a:r>
            <a:endParaRPr kumimoji="0" lang="nl-NL" sz="2400" u="none" strike="noStrike" kern="100" cap="none" spc="0" normalizeH="0" baseline="0" noProof="0" dirty="0">
              <a:ln>
                <a:noFill/>
              </a:ln>
              <a:solidFill>
                <a:srgbClr val="212121"/>
              </a:solidFill>
              <a:effectLst/>
              <a:uLnTx/>
              <a:uFillTx/>
              <a:latin typeface="AkkuratStd Light" panose="020B0404020101020102" pitchFamily="34" charset="77"/>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20"/>
              </a:spcBef>
              <a:spcAft>
                <a:spcPts val="120"/>
              </a:spcAft>
              <a:buClrTx/>
              <a:buSzTx/>
              <a:buFontTx/>
              <a:buNone/>
              <a:tabLst/>
              <a:defRPr/>
            </a:pPr>
            <a:endParaRPr kumimoji="0" lang="nl-NL" sz="2800" b="1" i="0" u="none" strike="noStrike" kern="100" cap="none" spc="0" normalizeH="0" baseline="0" noProof="0" dirty="0">
              <a:ln>
                <a:noFill/>
              </a:ln>
              <a:solidFill>
                <a:prstClr val="black"/>
              </a:solidFill>
              <a:effectLst/>
              <a:uLnTx/>
              <a:uFillTx/>
              <a:latin typeface="AkkuratStd" panose="020B0504020101020102" pitchFamily="34" charset="77"/>
              <a:ea typeface="Aptos" panose="020B0004020202020204" pitchFamily="34" charset="0"/>
              <a:cs typeface="Times New Roman" panose="02020603050405020304" pitchFamily="18" charset="0"/>
            </a:endParaRPr>
          </a:p>
        </p:txBody>
      </p:sp>
      <p:cxnSp>
        <p:nvCxnSpPr>
          <p:cNvPr id="3" name="Rechte verbindingslijn 2">
            <a:extLst>
              <a:ext uri="{FF2B5EF4-FFF2-40B4-BE49-F238E27FC236}">
                <a16:creationId xmlns:a16="http://schemas.microsoft.com/office/drawing/2014/main" id="{2DEBB3D0-877B-EDE1-14C8-2E021A82B552}"/>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306948A2-12D4-0F3C-A9CA-EDBE3C6AB81A}"/>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kstvak 6">
            <a:extLst>
              <a:ext uri="{FF2B5EF4-FFF2-40B4-BE49-F238E27FC236}">
                <a16:creationId xmlns:a16="http://schemas.microsoft.com/office/drawing/2014/main" id="{9CDD6342-0864-8A6F-3E75-EAAFBF44F811}"/>
              </a:ext>
            </a:extLst>
          </p:cNvPr>
          <p:cNvSpPr txBox="1"/>
          <p:nvPr/>
        </p:nvSpPr>
        <p:spPr>
          <a:xfrm>
            <a:off x="609878" y="628431"/>
            <a:ext cx="4741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dirty="0">
                <a:solidFill>
                  <a:srgbClr val="EB5C5E"/>
                </a:solidFill>
                <a:latin typeface="AkkuratStd" panose="020B0504020101020102" pitchFamily="34" charset="77"/>
              </a:rPr>
              <a:t>4</a:t>
            </a:r>
            <a:endParaRPr kumimoji="0" lang="nl-NL" sz="3200" b="1" i="0" u="none" strike="noStrike" kern="1200" cap="none" spc="0" normalizeH="0" baseline="0" noProof="0" dirty="0">
              <a:ln>
                <a:noFill/>
              </a:ln>
              <a:solidFill>
                <a:srgbClr val="EB5C5E"/>
              </a:solidFill>
              <a:effectLst/>
              <a:uLnTx/>
              <a:uFillTx/>
              <a:latin typeface="AkkuratStd" panose="020B0504020101020102" pitchFamily="34" charset="77"/>
              <a:ea typeface="+mn-ea"/>
              <a:cs typeface="+mn-cs"/>
            </a:endParaRPr>
          </a:p>
        </p:txBody>
      </p:sp>
      <p:pic>
        <p:nvPicPr>
          <p:cNvPr id="9" name="Afbeelding 8">
            <a:extLst>
              <a:ext uri="{FF2B5EF4-FFF2-40B4-BE49-F238E27FC236}">
                <a16:creationId xmlns:a16="http://schemas.microsoft.com/office/drawing/2014/main" id="{98CBA3CC-7F87-EE4E-A981-2F4283EC5BF3}"/>
              </a:ext>
            </a:extLst>
          </p:cNvPr>
          <p:cNvPicPr>
            <a:picLocks noChangeAspect="1"/>
          </p:cNvPicPr>
          <p:nvPr/>
        </p:nvPicPr>
        <p:blipFill>
          <a:blip r:embed="rId3"/>
          <a:stretch>
            <a:fillRect/>
          </a:stretch>
        </p:blipFill>
        <p:spPr>
          <a:xfrm>
            <a:off x="10981327" y="482520"/>
            <a:ext cx="749300" cy="850900"/>
          </a:xfrm>
          <a:prstGeom prst="rect">
            <a:avLst/>
          </a:prstGeom>
        </p:spPr>
      </p:pic>
      <p:sp>
        <p:nvSpPr>
          <p:cNvPr id="8" name="Tekstvak 7">
            <a:extLst>
              <a:ext uri="{FF2B5EF4-FFF2-40B4-BE49-F238E27FC236}">
                <a16:creationId xmlns:a16="http://schemas.microsoft.com/office/drawing/2014/main" id="{35487D7B-8EC7-1D09-A060-4F14DA71CAA0}"/>
              </a:ext>
            </a:extLst>
          </p:cNvPr>
          <p:cNvSpPr txBox="1"/>
          <p:nvPr/>
        </p:nvSpPr>
        <p:spPr>
          <a:xfrm>
            <a:off x="1687582" y="431212"/>
            <a:ext cx="78939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kkuratStd" panose="020B0504020101020102" pitchFamily="34" charset="77"/>
                <a:ea typeface="+mn-ea"/>
                <a:cs typeface="+mn-cs"/>
              </a:rPr>
              <a:t>Casus oordeelvrij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1200" cap="none" spc="0" normalizeH="0" baseline="0" noProof="0" dirty="0">
              <a:ln>
                <a:noFill/>
              </a:ln>
              <a:solidFill>
                <a:prstClr val="black"/>
              </a:solidFill>
              <a:effectLst/>
              <a:uLnTx/>
              <a:uFillTx/>
              <a:latin typeface="AkkuratStd" panose="020B0504020101020102" pitchFamily="34" charset="77"/>
              <a:ea typeface="+mn-ea"/>
              <a:cs typeface="+mn-cs"/>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438C30C8-BFE5-FAA4-5BE3-EA39B338E983}"/>
              </a:ext>
            </a:extLst>
          </p:cNvPr>
          <p:cNvPicPr>
            <a:picLocks noChangeAspect="1"/>
          </p:cNvPicPr>
          <p:nvPr/>
        </p:nvPicPr>
        <p:blipFill>
          <a:blip r:embed="rId4">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428603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5C5E">
            <a:alpha val="20000"/>
          </a:srgbClr>
        </a:solidFill>
        <a:effectLst/>
      </p:bgPr>
    </p:bg>
    <p:spTree>
      <p:nvGrpSpPr>
        <p:cNvPr id="1" name="">
          <a:extLst>
            <a:ext uri="{FF2B5EF4-FFF2-40B4-BE49-F238E27FC236}">
              <a16:creationId xmlns:a16="http://schemas.microsoft.com/office/drawing/2014/main" id="{29A4FC1F-B037-A5C2-31CB-40B1D67D5112}"/>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164C212-AF82-FB89-A013-714CB5B22FCD}"/>
              </a:ext>
            </a:extLst>
          </p:cNvPr>
          <p:cNvSpPr txBox="1"/>
          <p:nvPr/>
        </p:nvSpPr>
        <p:spPr>
          <a:xfrm>
            <a:off x="523359" y="441532"/>
            <a:ext cx="7893992" cy="523220"/>
          </a:xfrm>
          <a:prstGeom prst="rect">
            <a:avLst/>
          </a:prstGeom>
          <a:noFill/>
        </p:spPr>
        <p:txBody>
          <a:bodyPr wrap="square" rtlCol="0">
            <a:spAutoFit/>
          </a:bodyPr>
          <a:lstStyle/>
          <a:p>
            <a:r>
              <a:rPr lang="nl-NL" sz="2800" b="1" dirty="0">
                <a:solidFill>
                  <a:srgbClr val="EB5C5E"/>
                </a:solidFill>
                <a:latin typeface="AkkuratStd" panose="020B0504020101020102" pitchFamily="34" charset="77"/>
              </a:rPr>
              <a:t>Werkblad</a:t>
            </a:r>
            <a:endParaRPr lang="nl-NL" sz="2800" b="1" i="1" dirty="0">
              <a:solidFill>
                <a:srgbClr val="EB5C5E"/>
              </a:solidFill>
              <a:latin typeface="AkkuratStd" panose="020B0504020101020102" pitchFamily="34" charset="77"/>
            </a:endParaRPr>
          </a:p>
        </p:txBody>
      </p:sp>
      <p:pic>
        <p:nvPicPr>
          <p:cNvPr id="7" name="Afbeelding 6">
            <a:extLst>
              <a:ext uri="{FF2B5EF4-FFF2-40B4-BE49-F238E27FC236}">
                <a16:creationId xmlns:a16="http://schemas.microsoft.com/office/drawing/2014/main" id="{86C5998A-EB30-3823-3A20-C42AF444AB56}"/>
              </a:ext>
            </a:extLst>
          </p:cNvPr>
          <p:cNvPicPr>
            <a:picLocks noChangeAspect="1"/>
          </p:cNvPicPr>
          <p:nvPr/>
        </p:nvPicPr>
        <p:blipFill>
          <a:blip r:embed="rId3"/>
          <a:stretch>
            <a:fillRect/>
          </a:stretch>
        </p:blipFill>
        <p:spPr>
          <a:xfrm>
            <a:off x="584110" y="1128408"/>
            <a:ext cx="3736811" cy="5288059"/>
          </a:xfrm>
          <a:prstGeom prst="rect">
            <a:avLst/>
          </a:prstGeom>
          <a:effectLst>
            <a:outerShdw blurRad="50800" dist="50800" dir="5400000" algn="ctr" rotWithShape="0">
              <a:srgbClr val="000000">
                <a:alpha val="50000"/>
              </a:srgbClr>
            </a:outerShdw>
          </a:effectLst>
        </p:spPr>
      </p:pic>
      <p:pic>
        <p:nvPicPr>
          <p:cNvPr id="10" name="Afbeelding 9">
            <a:extLst>
              <a:ext uri="{FF2B5EF4-FFF2-40B4-BE49-F238E27FC236}">
                <a16:creationId xmlns:a16="http://schemas.microsoft.com/office/drawing/2014/main" id="{2857C708-5190-E277-96FA-EAE4EB4180ED}"/>
              </a:ext>
            </a:extLst>
          </p:cNvPr>
          <p:cNvPicPr>
            <a:picLocks noChangeAspect="1"/>
          </p:cNvPicPr>
          <p:nvPr/>
        </p:nvPicPr>
        <p:blipFill>
          <a:blip r:embed="rId4"/>
          <a:stretch>
            <a:fillRect/>
          </a:stretch>
        </p:blipFill>
        <p:spPr>
          <a:xfrm>
            <a:off x="4812652" y="1128408"/>
            <a:ext cx="3736812" cy="5288060"/>
          </a:xfrm>
          <a:prstGeom prst="rect">
            <a:avLst/>
          </a:prstGeom>
          <a:effectLst>
            <a:outerShdw blurRad="50800" dist="50800" dir="5400000" algn="ctr" rotWithShape="0">
              <a:srgbClr val="000000">
                <a:alpha val="50000"/>
              </a:srgbClr>
            </a:outerShdw>
          </a:effectLst>
        </p:spPr>
      </p:pic>
      <p:pic>
        <p:nvPicPr>
          <p:cNvPr id="2" name="Afbeelding 1" descr="Afbeelding met Lettertype, Graphics, logo, schermopname&#10;&#10;Automatisch gegenereerde beschrijving">
            <a:extLst>
              <a:ext uri="{FF2B5EF4-FFF2-40B4-BE49-F238E27FC236}">
                <a16:creationId xmlns:a16="http://schemas.microsoft.com/office/drawing/2014/main" id="{42BC4016-B84C-896F-F65E-D778376422E5}"/>
              </a:ext>
            </a:extLst>
          </p:cNvPr>
          <p:cNvPicPr>
            <a:picLocks noChangeAspect="1"/>
          </p:cNvPicPr>
          <p:nvPr/>
        </p:nvPicPr>
        <p:blipFill>
          <a:blip r:embed="rId5">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8280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5C5E"/>
        </a:solidFill>
        <a:effectLst/>
      </p:bgPr>
    </p:bg>
    <p:spTree>
      <p:nvGrpSpPr>
        <p:cNvPr id="1" name="">
          <a:extLst>
            <a:ext uri="{FF2B5EF4-FFF2-40B4-BE49-F238E27FC236}">
              <a16:creationId xmlns:a16="http://schemas.microsoft.com/office/drawing/2014/main" id="{A98DA643-0D9A-D057-CB6D-9E37FD7A944A}"/>
            </a:ext>
          </a:extLst>
        </p:cNvPr>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B75BE158-C4B6-9616-7024-7A08D326D75D}"/>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DA7E81F9-6B55-0987-61D4-053F178F77FD}"/>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AEFEE61-592B-C885-9682-E25465A64F29}"/>
              </a:ext>
            </a:extLst>
          </p:cNvPr>
          <p:cNvSpPr txBox="1"/>
          <p:nvPr/>
        </p:nvSpPr>
        <p:spPr>
          <a:xfrm>
            <a:off x="627807" y="610502"/>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5</a:t>
            </a:r>
          </a:p>
        </p:txBody>
      </p:sp>
      <p:sp>
        <p:nvSpPr>
          <p:cNvPr id="8" name="Tekstvak 7">
            <a:extLst>
              <a:ext uri="{FF2B5EF4-FFF2-40B4-BE49-F238E27FC236}">
                <a16:creationId xmlns:a16="http://schemas.microsoft.com/office/drawing/2014/main" id="{24A63853-9A3B-67F9-9D51-4D900D5307AA}"/>
              </a:ext>
            </a:extLst>
          </p:cNvPr>
          <p:cNvSpPr txBox="1"/>
          <p:nvPr/>
        </p:nvSpPr>
        <p:spPr>
          <a:xfrm>
            <a:off x="1726492" y="4151370"/>
            <a:ext cx="7893992" cy="1938992"/>
          </a:xfrm>
          <a:prstGeom prst="rect">
            <a:avLst/>
          </a:prstGeom>
          <a:noFill/>
        </p:spPr>
        <p:txBody>
          <a:bodyPr wrap="square" rtlCol="0">
            <a:spAutoFit/>
          </a:bodyPr>
          <a:lstStyle/>
          <a:p>
            <a:r>
              <a:rPr lang="nl-NL" sz="6000" b="1" dirty="0">
                <a:latin typeface="AkkuratStd" panose="020B0504020101020102" pitchFamily="34" charset="77"/>
              </a:rPr>
              <a:t>Check-out, wat wil </a:t>
            </a:r>
          </a:p>
          <a:p>
            <a:r>
              <a:rPr lang="nl-NL" sz="6000" b="1" dirty="0">
                <a:latin typeface="AkkuratStd" panose="020B0504020101020102" pitchFamily="34" charset="77"/>
              </a:rPr>
              <a:t>je zelf meer doen?</a:t>
            </a:r>
          </a:p>
        </p:txBody>
      </p:sp>
      <p:sp>
        <p:nvSpPr>
          <p:cNvPr id="2" name="Tekstvak 1">
            <a:extLst>
              <a:ext uri="{FF2B5EF4-FFF2-40B4-BE49-F238E27FC236}">
                <a16:creationId xmlns:a16="http://schemas.microsoft.com/office/drawing/2014/main" id="{2CC86879-6F7D-B8A3-5E2A-E02897D2D479}"/>
              </a:ext>
            </a:extLst>
          </p:cNvPr>
          <p:cNvSpPr txBox="1"/>
          <p:nvPr/>
        </p:nvSpPr>
        <p:spPr>
          <a:xfrm>
            <a:off x="2223969" y="684635"/>
            <a:ext cx="1157436" cy="461665"/>
          </a:xfrm>
          <a:prstGeom prst="rect">
            <a:avLst/>
          </a:prstGeom>
          <a:noFill/>
        </p:spPr>
        <p:txBody>
          <a:bodyPr wrap="square">
            <a:spAutoFit/>
          </a:bodyPr>
          <a:lstStyle/>
          <a:p>
            <a:r>
              <a:rPr lang="nl-NL" sz="2400" i="1" dirty="0">
                <a:solidFill>
                  <a:schemeClr val="bg1"/>
                </a:solidFill>
                <a:latin typeface="Akkurat LL Light" panose="020B0404010101010104" pitchFamily="34" charset="77"/>
                <a:cs typeface="Akkurat LL Light" panose="020B0404010101010104" pitchFamily="34" charset="77"/>
              </a:rPr>
              <a:t>20 min</a:t>
            </a:r>
          </a:p>
        </p:txBody>
      </p:sp>
      <p:pic>
        <p:nvPicPr>
          <p:cNvPr id="13" name="Afbeelding 12">
            <a:extLst>
              <a:ext uri="{FF2B5EF4-FFF2-40B4-BE49-F238E27FC236}">
                <a16:creationId xmlns:a16="http://schemas.microsoft.com/office/drawing/2014/main" id="{2CEB290A-754C-C058-C63E-A73A3120C7F7}"/>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2753738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E3FDC8A8-39A8-D19C-61F9-51294C7B105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790B512-E4D9-2385-C22B-40C1D1BB5977}"/>
              </a:ext>
            </a:extLst>
          </p:cNvPr>
          <p:cNvSpPr txBox="1"/>
          <p:nvPr/>
        </p:nvSpPr>
        <p:spPr>
          <a:xfrm>
            <a:off x="1687582" y="610502"/>
            <a:ext cx="7893992" cy="523220"/>
          </a:xfrm>
          <a:prstGeom prst="rect">
            <a:avLst/>
          </a:prstGeom>
          <a:noFill/>
        </p:spPr>
        <p:txBody>
          <a:bodyPr wrap="square" rtlCol="0">
            <a:spAutoFit/>
          </a:bodyPr>
          <a:lstStyle/>
          <a:p>
            <a:r>
              <a:rPr lang="nl-NL" sz="2800" b="1" dirty="0">
                <a:latin typeface="AkkuratStd" panose="020B0504020101020102" pitchFamily="34" charset="77"/>
              </a:rPr>
              <a:t>Check-out, wat wil je zelf meer doen?</a:t>
            </a:r>
          </a:p>
        </p:txBody>
      </p:sp>
      <p:cxnSp>
        <p:nvCxnSpPr>
          <p:cNvPr id="3" name="Rechte verbindingslijn 2">
            <a:extLst>
              <a:ext uri="{FF2B5EF4-FFF2-40B4-BE49-F238E27FC236}">
                <a16:creationId xmlns:a16="http://schemas.microsoft.com/office/drawing/2014/main" id="{7AFA6071-A371-0D6E-22DA-3860895C5B8D}"/>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DDE35C5A-7A2A-DDAB-7DD2-BCDE56BE242C}"/>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33C590FE-B404-A1AB-E269-C94754E30A20}"/>
              </a:ext>
            </a:extLst>
          </p:cNvPr>
          <p:cNvSpPr txBox="1"/>
          <p:nvPr/>
        </p:nvSpPr>
        <p:spPr>
          <a:xfrm>
            <a:off x="627807" y="610502"/>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5</a:t>
            </a:r>
          </a:p>
        </p:txBody>
      </p:sp>
      <p:pic>
        <p:nvPicPr>
          <p:cNvPr id="4" name="Afbeelding 3">
            <a:extLst>
              <a:ext uri="{FF2B5EF4-FFF2-40B4-BE49-F238E27FC236}">
                <a16:creationId xmlns:a16="http://schemas.microsoft.com/office/drawing/2014/main" id="{04805CF3-B1B6-F6F9-2216-4D10A4060A72}"/>
              </a:ext>
            </a:extLst>
          </p:cNvPr>
          <p:cNvPicPr>
            <a:picLocks noChangeAspect="1"/>
          </p:cNvPicPr>
          <p:nvPr/>
        </p:nvPicPr>
        <p:blipFill>
          <a:blip r:embed="rId3"/>
          <a:stretch>
            <a:fillRect/>
          </a:stretch>
        </p:blipFill>
        <p:spPr>
          <a:xfrm>
            <a:off x="10981327" y="482520"/>
            <a:ext cx="749300" cy="850900"/>
          </a:xfrm>
          <a:prstGeom prst="rect">
            <a:avLst/>
          </a:prstGeom>
        </p:spPr>
      </p:pic>
      <p:sp>
        <p:nvSpPr>
          <p:cNvPr id="6" name="Tekstvak 5">
            <a:extLst>
              <a:ext uri="{FF2B5EF4-FFF2-40B4-BE49-F238E27FC236}">
                <a16:creationId xmlns:a16="http://schemas.microsoft.com/office/drawing/2014/main" id="{8487AD2D-5086-462D-2140-F4B09DDBECB9}"/>
              </a:ext>
            </a:extLst>
          </p:cNvPr>
          <p:cNvSpPr txBox="1"/>
          <p:nvPr/>
        </p:nvSpPr>
        <p:spPr>
          <a:xfrm>
            <a:off x="1687582" y="4782414"/>
            <a:ext cx="9128463" cy="1261884"/>
          </a:xfrm>
          <a:prstGeom prst="rect">
            <a:avLst/>
          </a:prstGeom>
          <a:noFill/>
        </p:spPr>
        <p:txBody>
          <a:bodyPr wrap="square" rtlCol="0">
            <a:spAutoFit/>
          </a:bodyPr>
          <a:lstStyle/>
          <a:p>
            <a:r>
              <a:rPr lang="nl-NL" sz="2800" b="1" dirty="0">
                <a:effectLst/>
                <a:latin typeface="AkkuratStd" panose="020B0504020101020102" pitchFamily="34" charset="77"/>
                <a:ea typeface="Aptos" panose="020B0004020202020204" pitchFamily="34" charset="0"/>
                <a:cs typeface="Times New Roman" panose="02020603050405020304" pitchFamily="18" charset="0"/>
              </a:rPr>
              <a:t>Wat wil je zelf meer doen?</a:t>
            </a: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r>
              <a:rPr lang="nl-NL" sz="2400" dirty="0">
                <a:latin typeface="AkkuratStd Light" panose="020B0404020101020102" pitchFamily="34" charset="77"/>
                <a:ea typeface="Aptos" panose="020B0004020202020204" pitchFamily="34" charset="0"/>
                <a:cs typeface="Times New Roman" panose="02020603050405020304" pitchFamily="18" charset="0"/>
              </a:rPr>
              <a:t>Welke inzichten neem je mee van vandaag? </a:t>
            </a:r>
          </a:p>
          <a:p>
            <a:r>
              <a:rPr lang="nl-NL" sz="2400" dirty="0">
                <a:latin typeface="AkkuratStd Light" panose="020B0404020101020102" pitchFamily="34" charset="77"/>
                <a:ea typeface="Aptos" panose="020B0004020202020204" pitchFamily="34" charset="0"/>
                <a:cs typeface="Times New Roman" panose="02020603050405020304" pitchFamily="18" charset="0"/>
              </a:rPr>
              <a:t>Wat wil je meer gaan doen? Vul je check – out werkblad in. </a:t>
            </a:r>
          </a:p>
        </p:txBody>
      </p:sp>
      <p:pic>
        <p:nvPicPr>
          <p:cNvPr id="8" name="Afbeelding 7" descr="Afbeelding met Lettertype, Graphics, logo, schermopname&#10;&#10;Automatisch gegenereerde beschrijving">
            <a:extLst>
              <a:ext uri="{FF2B5EF4-FFF2-40B4-BE49-F238E27FC236}">
                <a16:creationId xmlns:a16="http://schemas.microsoft.com/office/drawing/2014/main" id="{8C515FC7-288C-97A9-DC22-01060BA6632F}"/>
              </a:ext>
            </a:extLst>
          </p:cNvPr>
          <p:cNvPicPr>
            <a:picLocks noChangeAspect="1"/>
          </p:cNvPicPr>
          <p:nvPr/>
        </p:nvPicPr>
        <p:blipFill>
          <a:blip r:embed="rId4">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049074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5C5E">
            <a:alpha val="20000"/>
          </a:srgbClr>
        </a:solidFill>
        <a:effectLst/>
      </p:bgPr>
    </p:bg>
    <p:spTree>
      <p:nvGrpSpPr>
        <p:cNvPr id="1" name="">
          <a:extLst>
            <a:ext uri="{FF2B5EF4-FFF2-40B4-BE49-F238E27FC236}">
              <a16:creationId xmlns:a16="http://schemas.microsoft.com/office/drawing/2014/main" id="{1AD8EAD4-30B3-79AC-82CE-DE143B43BAB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1C8401F-96EB-FAF7-FCCC-34630C490AC1}"/>
              </a:ext>
            </a:extLst>
          </p:cNvPr>
          <p:cNvSpPr txBox="1"/>
          <p:nvPr/>
        </p:nvSpPr>
        <p:spPr>
          <a:xfrm>
            <a:off x="523359" y="441532"/>
            <a:ext cx="7893992" cy="523220"/>
          </a:xfrm>
          <a:prstGeom prst="rect">
            <a:avLst/>
          </a:prstGeom>
          <a:noFill/>
        </p:spPr>
        <p:txBody>
          <a:bodyPr wrap="square" rtlCol="0">
            <a:spAutoFit/>
          </a:bodyPr>
          <a:lstStyle/>
          <a:p>
            <a:r>
              <a:rPr lang="nl-NL" sz="2800" b="1" dirty="0">
                <a:solidFill>
                  <a:srgbClr val="EB5C5E"/>
                </a:solidFill>
                <a:latin typeface="AkkuratStd" panose="020B0504020101020102" pitchFamily="34" charset="77"/>
              </a:rPr>
              <a:t>Werkblad</a:t>
            </a:r>
            <a:endParaRPr lang="nl-NL" sz="2800" b="1" i="1" dirty="0">
              <a:solidFill>
                <a:srgbClr val="EB5C5E"/>
              </a:solidFill>
              <a:latin typeface="AkkuratStd" panose="020B0504020101020102" pitchFamily="34" charset="77"/>
            </a:endParaRPr>
          </a:p>
        </p:txBody>
      </p:sp>
      <p:pic>
        <p:nvPicPr>
          <p:cNvPr id="6" name="Afbeelding 5">
            <a:extLst>
              <a:ext uri="{FF2B5EF4-FFF2-40B4-BE49-F238E27FC236}">
                <a16:creationId xmlns:a16="http://schemas.microsoft.com/office/drawing/2014/main" id="{5BC48864-86FB-F088-D797-BF964BD0D6C1}"/>
              </a:ext>
            </a:extLst>
          </p:cNvPr>
          <p:cNvPicPr>
            <a:picLocks noChangeAspect="1"/>
          </p:cNvPicPr>
          <p:nvPr/>
        </p:nvPicPr>
        <p:blipFill>
          <a:blip r:embed="rId3"/>
          <a:stretch>
            <a:fillRect/>
          </a:stretch>
        </p:blipFill>
        <p:spPr>
          <a:xfrm>
            <a:off x="4116338" y="813527"/>
            <a:ext cx="3959323" cy="5602941"/>
          </a:xfrm>
          <a:prstGeom prst="rect">
            <a:avLst/>
          </a:prstGeom>
          <a:effectLst>
            <a:outerShdw blurRad="50800" dist="50800" dir="5400000" algn="ctr" rotWithShape="0">
              <a:srgbClr val="000000">
                <a:alpha val="49473"/>
              </a:srgbClr>
            </a:outerShdw>
          </a:effectLst>
        </p:spPr>
      </p:pic>
      <p:pic>
        <p:nvPicPr>
          <p:cNvPr id="3" name="Afbeelding 2" descr="Afbeelding met Lettertype, Graphics, logo, schermopname&#10;&#10;Automatisch gegenereerde beschrijving">
            <a:extLst>
              <a:ext uri="{FF2B5EF4-FFF2-40B4-BE49-F238E27FC236}">
                <a16:creationId xmlns:a16="http://schemas.microsoft.com/office/drawing/2014/main" id="{D9D9AABF-950A-C98D-50DC-A04FE799827A}"/>
              </a:ext>
            </a:extLst>
          </p:cNvPr>
          <p:cNvPicPr>
            <a:picLocks noChangeAspect="1"/>
          </p:cNvPicPr>
          <p:nvPr/>
        </p:nvPicPr>
        <p:blipFill>
          <a:blip r:embed="rId4">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15890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5C5E">
            <a:alpha val="20000"/>
          </a:srgbClr>
        </a:solidFill>
        <a:effectLst/>
      </p:bgPr>
    </p:bg>
    <p:spTree>
      <p:nvGrpSpPr>
        <p:cNvPr id="1" name="">
          <a:extLst>
            <a:ext uri="{FF2B5EF4-FFF2-40B4-BE49-F238E27FC236}">
              <a16:creationId xmlns:a16="http://schemas.microsoft.com/office/drawing/2014/main" id="{86A49FBF-8B56-88D2-089E-83FA6F5527BE}"/>
            </a:ext>
          </a:extLst>
        </p:cNvPr>
        <p:cNvGrpSpPr/>
        <p:nvPr/>
      </p:nvGrpSpPr>
      <p:grpSpPr>
        <a:xfrm>
          <a:off x="0" y="0"/>
          <a:ext cx="0" cy="0"/>
          <a:chOff x="0" y="0"/>
          <a:chExt cx="0" cy="0"/>
        </a:xfrm>
      </p:grpSpPr>
      <p:sp>
        <p:nvSpPr>
          <p:cNvPr id="4" name="Ondertitel 10">
            <a:extLst>
              <a:ext uri="{FF2B5EF4-FFF2-40B4-BE49-F238E27FC236}">
                <a16:creationId xmlns:a16="http://schemas.microsoft.com/office/drawing/2014/main" id="{414757D1-F564-BBDE-DDF1-BC9B7256B1B1}"/>
              </a:ext>
            </a:extLst>
          </p:cNvPr>
          <p:cNvSpPr>
            <a:spLocks noGrp="1"/>
          </p:cNvSpPr>
          <p:nvPr>
            <p:ph type="subTitle" idx="1"/>
          </p:nvPr>
        </p:nvSpPr>
        <p:spPr>
          <a:xfrm>
            <a:off x="1134990" y="1457149"/>
            <a:ext cx="9279467" cy="4622800"/>
          </a:xfrm>
        </p:spPr>
        <p:txBody>
          <a:bodyPr>
            <a:normAutofit/>
          </a:bodyPr>
          <a:lstStyle/>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Bedankt voor jullie inzet!</a:t>
            </a:r>
          </a:p>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Heeft geleidt tot veel verdieping, uitwisseling en voornemens</a:t>
            </a:r>
          </a:p>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Vervolg</a:t>
            </a:r>
          </a:p>
        </p:txBody>
      </p:sp>
      <p:sp>
        <p:nvSpPr>
          <p:cNvPr id="5" name="Tekstvak 4">
            <a:extLst>
              <a:ext uri="{FF2B5EF4-FFF2-40B4-BE49-F238E27FC236}">
                <a16:creationId xmlns:a16="http://schemas.microsoft.com/office/drawing/2014/main" id="{7D932ACA-1945-317A-941E-32A9BCC8F44E}"/>
              </a:ext>
            </a:extLst>
          </p:cNvPr>
          <p:cNvSpPr txBox="1"/>
          <p:nvPr/>
        </p:nvSpPr>
        <p:spPr>
          <a:xfrm>
            <a:off x="457442" y="580343"/>
            <a:ext cx="7893992" cy="584775"/>
          </a:xfrm>
          <a:prstGeom prst="rect">
            <a:avLst/>
          </a:prstGeom>
          <a:noFill/>
        </p:spPr>
        <p:txBody>
          <a:bodyPr wrap="square" rtlCol="0">
            <a:spAutoFit/>
          </a:bodyPr>
          <a:lstStyle/>
          <a:p>
            <a:r>
              <a:rPr lang="nl-NL" sz="3200" b="1" dirty="0">
                <a:latin typeface="AkkuratStd" panose="020B0504020101020102" pitchFamily="34" charset="77"/>
              </a:rPr>
              <a:t>Tot slot</a:t>
            </a:r>
            <a:endParaRPr lang="nl-NL" sz="3200" dirty="0">
              <a:latin typeface="AkkuratStd Light" panose="020B0404020101020102" pitchFamily="34" charset="77"/>
            </a:endParaRPr>
          </a:p>
        </p:txBody>
      </p:sp>
      <p:sp>
        <p:nvSpPr>
          <p:cNvPr id="3" name="Tekstvak 2">
            <a:extLst>
              <a:ext uri="{FF2B5EF4-FFF2-40B4-BE49-F238E27FC236}">
                <a16:creationId xmlns:a16="http://schemas.microsoft.com/office/drawing/2014/main" id="{8F0F63FB-5872-1534-1463-E3B708395E1F}"/>
              </a:ext>
            </a:extLst>
          </p:cNvPr>
          <p:cNvSpPr txBox="1"/>
          <p:nvPr/>
        </p:nvSpPr>
        <p:spPr>
          <a:xfrm>
            <a:off x="3101109" y="3768549"/>
            <a:ext cx="5989782" cy="2708434"/>
          </a:xfrm>
          <a:prstGeom prst="rect">
            <a:avLst/>
          </a:prstGeom>
          <a:noFill/>
        </p:spPr>
        <p:txBody>
          <a:bodyPr wrap="square">
            <a:spAutoFit/>
          </a:bodyPr>
          <a:lstStyle/>
          <a:p>
            <a:pPr algn="ctr"/>
            <a:r>
              <a:rPr lang="nl-NL" sz="1200" b="1" dirty="0">
                <a:latin typeface="AkkuratStd Light" panose="020B0404020101020102" pitchFamily="34" charset="77"/>
                <a:cs typeface="Times New Roman" panose="02020603050405020304" pitchFamily="18" charset="0"/>
              </a:rPr>
              <a:t>Colofon</a:t>
            </a:r>
          </a:p>
          <a:p>
            <a:pPr algn="ctr"/>
            <a:r>
              <a:rPr lang="nl-NL" sz="1200" i="1" dirty="0">
                <a:latin typeface="AkkuratStd Light" panose="020B0404020101020102" pitchFamily="34" charset="77"/>
                <a:cs typeface="Times New Roman" panose="02020603050405020304" pitchFamily="18" charset="0"/>
              </a:rPr>
              <a:t>Deze </a:t>
            </a:r>
            <a:r>
              <a:rPr lang="nl-NL" sz="1200" i="1" dirty="0" err="1">
                <a:latin typeface="AkkuratStd Light" panose="020B0404020101020102" pitchFamily="34" charset="77"/>
                <a:cs typeface="Times New Roman" panose="02020603050405020304" pitchFamily="18" charset="0"/>
              </a:rPr>
              <a:t>Toolbox</a:t>
            </a:r>
            <a:r>
              <a:rPr lang="nl-NL" sz="1200" i="1" dirty="0">
                <a:latin typeface="AkkuratStd Light" panose="020B0404020101020102" pitchFamily="34" charset="77"/>
                <a:cs typeface="Times New Roman" panose="02020603050405020304" pitchFamily="18" charset="0"/>
              </a:rPr>
              <a:t> is een product van het </a:t>
            </a:r>
            <a:r>
              <a:rPr lang="nl-NL" sz="1200" i="1" dirty="0">
                <a:latin typeface="AkkuratStd Light" panose="020B0404020101020102" pitchFamily="34" charset="77"/>
                <a:cs typeface="Times New Roman" panose="02020603050405020304" pitchFamily="18" charset="0"/>
                <a:hlinkClick r:id="rId3"/>
              </a:rPr>
              <a:t>Programmateam Toekomstscenario kind- en gezinsbescherming</a:t>
            </a:r>
            <a:r>
              <a:rPr lang="nl-NL" sz="1200" i="1" dirty="0">
                <a:latin typeface="AkkuratStd Light" panose="020B0404020101020102" pitchFamily="34" charset="77"/>
                <a:cs typeface="Times New Roman" panose="02020603050405020304" pitchFamily="18" charset="0"/>
              </a:rPr>
              <a:t>. Het programmateam is een gezamenlijk programma van de Vereniging van Nederlandse Gemeenten (VNG), het Ministerie van Volksgezondheid Welzijn en Sport (VWS) en het Ministerie van Justitie en Veiligheid (J&amp;V).</a:t>
            </a:r>
          </a:p>
          <a:p>
            <a:pPr algn="ctr"/>
            <a:endParaRPr lang="nl-NL" sz="1200" i="1" dirty="0">
              <a:latin typeface="AkkuratStd Light" panose="020B0404020101020102" pitchFamily="34" charset="77"/>
              <a:cs typeface="Times New Roman" panose="02020603050405020304" pitchFamily="18" charset="0"/>
            </a:endParaRPr>
          </a:p>
          <a:p>
            <a:pPr algn="ctr"/>
            <a:r>
              <a:rPr lang="nl-NL" sz="1200" i="1" dirty="0">
                <a:latin typeface="AkkuratStd Light" panose="020B0404020101020102" pitchFamily="34" charset="77"/>
                <a:cs typeface="Times New Roman" panose="02020603050405020304" pitchFamily="18" charset="0"/>
                <a:hlinkClick r:id="rId4"/>
              </a:rPr>
              <a:t>K2</a:t>
            </a:r>
            <a:r>
              <a:rPr lang="nl-NL" sz="1200" i="1" dirty="0">
                <a:latin typeface="AkkuratStd Light" panose="020B0404020101020102" pitchFamily="34" charset="77"/>
                <a:cs typeface="Times New Roman" panose="02020603050405020304" pitchFamily="18" charset="0"/>
              </a:rPr>
              <a:t>, adviesbureau voor maatschappelijke vraagstukken, heeft in opdracht van het programmateam deze </a:t>
            </a:r>
            <a:r>
              <a:rPr lang="nl-NL" sz="1200" i="1" dirty="0" err="1">
                <a:latin typeface="AkkuratStd Light" panose="020B0404020101020102" pitchFamily="34" charset="77"/>
                <a:cs typeface="Times New Roman" panose="02020603050405020304" pitchFamily="18" charset="0"/>
              </a:rPr>
              <a:t>Toolbox</a:t>
            </a:r>
            <a:r>
              <a:rPr lang="nl-NL" sz="1200" i="1" dirty="0">
                <a:latin typeface="AkkuratStd Light" panose="020B0404020101020102" pitchFamily="34" charset="77"/>
                <a:cs typeface="Times New Roman" panose="02020603050405020304" pitchFamily="18" charset="0"/>
              </a:rPr>
              <a:t> ontwikkeld.</a:t>
            </a:r>
          </a:p>
          <a:p>
            <a:pPr algn="ctr"/>
            <a:endParaRPr lang="nl-NL" sz="1200" i="1" dirty="0">
              <a:latin typeface="AkkuratStd Light" panose="020B0404020101020102" pitchFamily="34" charset="77"/>
              <a:cs typeface="Times New Roman" panose="02020603050405020304" pitchFamily="18" charset="0"/>
            </a:endParaRPr>
          </a:p>
          <a:p>
            <a:pPr algn="ctr"/>
            <a:r>
              <a:rPr lang="nl-NL" sz="1200" i="1" dirty="0">
                <a:latin typeface="AkkuratStd Light" panose="020B0404020101020102" pitchFamily="34" charset="77"/>
                <a:cs typeface="Times New Roman" panose="02020603050405020304" pitchFamily="18" charset="0"/>
              </a:rPr>
              <a:t>Niets uit deze uitgave mag worden verveelvoudigd en/of openbaar</a:t>
            </a:r>
          </a:p>
          <a:p>
            <a:pPr algn="ctr"/>
            <a:r>
              <a:rPr lang="nl-NL" sz="1200" i="1" dirty="0">
                <a:latin typeface="AkkuratStd Light" panose="020B0404020101020102" pitchFamily="34" charset="77"/>
                <a:cs typeface="Times New Roman" panose="02020603050405020304" pitchFamily="18" charset="0"/>
              </a:rPr>
              <a:t>worden gemaakt door middel van druk, fotokopie, geluidsband,</a:t>
            </a:r>
          </a:p>
          <a:p>
            <a:pPr algn="ctr"/>
            <a:r>
              <a:rPr lang="nl-NL" sz="1200" i="1" dirty="0">
                <a:latin typeface="AkkuratStd Light" panose="020B0404020101020102" pitchFamily="34" charset="77"/>
                <a:cs typeface="Times New Roman" panose="02020603050405020304" pitchFamily="18" charset="0"/>
              </a:rPr>
              <a:t>elektronisch of op welke wijze dan ook, zonder schriftelijke toestemming</a:t>
            </a:r>
          </a:p>
          <a:p>
            <a:pPr algn="ctr"/>
            <a:r>
              <a:rPr lang="nl-NL" sz="1200" i="1" dirty="0">
                <a:latin typeface="AkkuratStd Light" panose="020B0404020101020102" pitchFamily="34" charset="77"/>
                <a:cs typeface="Times New Roman" panose="02020603050405020304" pitchFamily="18" charset="0"/>
              </a:rPr>
              <a:t>van de uitgever.</a:t>
            </a:r>
          </a:p>
          <a:p>
            <a:pPr algn="r"/>
            <a:endParaRPr lang="nl-NL" sz="1400" i="1" dirty="0">
              <a:latin typeface="AkkuratStd Light" panose="020B0404020101020102" pitchFamily="34" charset="77"/>
              <a:cs typeface="Times New Roman" panose="02020603050405020304" pitchFamily="18" charset="0"/>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A2CF9A7D-ECCB-67D2-50F6-9A6665D9AB1E}"/>
              </a:ext>
            </a:extLst>
          </p:cNvPr>
          <p:cNvPicPr>
            <a:picLocks noChangeAspect="1"/>
          </p:cNvPicPr>
          <p:nvPr/>
        </p:nvPicPr>
        <p:blipFill>
          <a:blip r:embed="rId5">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719582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5C5E">
            <a:alpha val="20000"/>
          </a:srgbClr>
        </a:solidFill>
        <a:effectLst/>
      </p:bgPr>
    </p:bg>
    <p:spTree>
      <p:nvGrpSpPr>
        <p:cNvPr id="1" name="">
          <a:extLst>
            <a:ext uri="{FF2B5EF4-FFF2-40B4-BE49-F238E27FC236}">
              <a16:creationId xmlns:a16="http://schemas.microsoft.com/office/drawing/2014/main" id="{F7975A27-6B16-31EF-095C-7B303FE3E655}"/>
            </a:ext>
          </a:extLst>
        </p:cNvPr>
        <p:cNvGrpSpPr/>
        <p:nvPr/>
      </p:nvGrpSpPr>
      <p:grpSpPr>
        <a:xfrm>
          <a:off x="0" y="0"/>
          <a:ext cx="0" cy="0"/>
          <a:chOff x="0" y="0"/>
          <a:chExt cx="0" cy="0"/>
        </a:xfrm>
      </p:grpSpPr>
      <p:sp>
        <p:nvSpPr>
          <p:cNvPr id="6" name="Ondertitel 10">
            <a:extLst>
              <a:ext uri="{FF2B5EF4-FFF2-40B4-BE49-F238E27FC236}">
                <a16:creationId xmlns:a16="http://schemas.microsoft.com/office/drawing/2014/main" id="{B574CBE4-8476-93E8-73D1-E4328603055F}"/>
              </a:ext>
            </a:extLst>
          </p:cNvPr>
          <p:cNvSpPr>
            <a:spLocks noGrp="1"/>
          </p:cNvSpPr>
          <p:nvPr>
            <p:ph type="subTitle" idx="1"/>
          </p:nvPr>
        </p:nvSpPr>
        <p:spPr>
          <a:xfrm>
            <a:off x="1134990" y="1457149"/>
            <a:ext cx="9279467" cy="4622800"/>
          </a:xfrm>
        </p:spPr>
        <p:txBody>
          <a:bodyPr>
            <a:normAutofit fontScale="92500"/>
          </a:bodyPr>
          <a:lstStyle/>
          <a:p>
            <a:pPr marL="342900" indent="-342900" algn="l">
              <a:buFont typeface="Arial" panose="020B0604020202020204" pitchFamily="34" charset="0"/>
              <a:buChar char="•"/>
            </a:pPr>
            <a:r>
              <a:rPr lang="nl-NL" b="1" dirty="0"/>
              <a:t>Toekomstscenario kind- en gezinsbescherming</a:t>
            </a:r>
            <a:r>
              <a:rPr lang="nl-NL" dirty="0"/>
              <a:t>: wat houdt effectief en passend werken met kwetsbare gezinnen/huishoudens nu concreet in, wat doen professionals dan (anders)?</a:t>
            </a:r>
          </a:p>
          <a:p>
            <a:pPr marL="342900" indent="-342900" algn="l">
              <a:buFont typeface="Arial" panose="020B0604020202020204" pitchFamily="34" charset="0"/>
              <a:buChar char="•"/>
            </a:pPr>
            <a:r>
              <a:rPr lang="nl-NL" b="1" dirty="0"/>
              <a:t>Ontwikkeling Inspiratiebundel </a:t>
            </a:r>
            <a:r>
              <a:rPr lang="nl-NL" dirty="0">
                <a:sym typeface="Wingdings" pitchFamily="2" charset="2"/>
              </a:rPr>
              <a:t> 6 basisprincipes voor het handelen van professionals onderzocht en concreet gemaakt door inspirerende verhalen, voorbeelden, oefeningen en geluids- en videofragmenten</a:t>
            </a:r>
          </a:p>
          <a:p>
            <a:pPr marL="342900" indent="-342900" algn="l">
              <a:buFont typeface="Arial" panose="020B0604020202020204" pitchFamily="34" charset="0"/>
              <a:buChar char="•"/>
            </a:pPr>
            <a:r>
              <a:rPr lang="nl-NL" dirty="0"/>
              <a:t>Naast inspiratiebundel wens om het </a:t>
            </a:r>
            <a:r>
              <a:rPr lang="nl-NL" b="1" dirty="0"/>
              <a:t>toepassen van de basisprincipes </a:t>
            </a:r>
            <a:r>
              <a:rPr lang="nl-NL" dirty="0"/>
              <a:t>in de dagelijkse praktijk verder te stimuleren en aan te reiken</a:t>
            </a:r>
          </a:p>
          <a:p>
            <a:pPr marL="342900" indent="-342900" algn="l">
              <a:buFont typeface="Arial" panose="020B0604020202020204" pitchFamily="34" charset="0"/>
              <a:buChar char="•"/>
            </a:pPr>
            <a:r>
              <a:rPr lang="nl-NL" b="1" dirty="0"/>
              <a:t>Ontwikkeling van Toolboxen voor 2 basisprincipes</a:t>
            </a:r>
            <a:r>
              <a:rPr lang="nl-NL" dirty="0"/>
              <a:t>: Van mens tot mens werken en Lerend </a:t>
            </a:r>
          </a:p>
          <a:p>
            <a:pPr marL="342900" indent="-342900" algn="l">
              <a:buFont typeface="Arial" panose="020B0604020202020204" pitchFamily="34" charset="0"/>
              <a:buChar char="•"/>
            </a:pPr>
            <a:r>
              <a:rPr lang="nl-NL" b="1" dirty="0"/>
              <a:t>Doel </a:t>
            </a:r>
            <a:r>
              <a:rPr lang="nl-NL" b="1" dirty="0" err="1"/>
              <a:t>toolbox</a:t>
            </a:r>
            <a:r>
              <a:rPr lang="nl-NL" b="1" dirty="0"/>
              <a:t>:</a:t>
            </a:r>
            <a:r>
              <a:rPr lang="nl-NL" dirty="0"/>
              <a:t> uitwisseling en verdieping op het basisprincipe ‘Van mens tot mens werken’ binnen teams/samenwerkende professionals </a:t>
            </a:r>
            <a:r>
              <a:rPr lang="nl-NL" dirty="0">
                <a:sym typeface="Wingdings" pitchFamily="2" charset="2"/>
              </a:rPr>
              <a:t> wat betekent dit en hoe doen of kunnen we dit samen (meer) toepassen?</a:t>
            </a:r>
          </a:p>
          <a:p>
            <a:pPr marL="342900" indent="-342900" algn="l">
              <a:buFont typeface="Arial" panose="020B0604020202020204" pitchFamily="34" charset="0"/>
              <a:buChar char="•"/>
            </a:pPr>
            <a:endParaRPr lang="nl-NL" dirty="0"/>
          </a:p>
          <a:p>
            <a:endParaRPr lang="nl-NL" dirty="0"/>
          </a:p>
          <a:p>
            <a:pPr marL="342900" indent="-342900" algn="l">
              <a:lnSpc>
                <a:spcPct val="120000"/>
              </a:lnSpc>
              <a:buFont typeface="Arial" panose="020B0604020202020204" pitchFamily="34" charset="0"/>
              <a:buChar char="•"/>
            </a:pPr>
            <a:endParaRPr lang="nl-NL" dirty="0">
              <a:latin typeface="Akkurat LL" panose="020B0504010101010104" pitchFamily="34" charset="77"/>
              <a:cs typeface="Akkurat LL" panose="020B0504010101010104" pitchFamily="34" charset="77"/>
            </a:endParaRPr>
          </a:p>
        </p:txBody>
      </p:sp>
      <p:sp>
        <p:nvSpPr>
          <p:cNvPr id="7" name="Tekstvak 6">
            <a:extLst>
              <a:ext uri="{FF2B5EF4-FFF2-40B4-BE49-F238E27FC236}">
                <a16:creationId xmlns:a16="http://schemas.microsoft.com/office/drawing/2014/main" id="{4ABB6E24-8114-DA8F-30A7-C6A3C6C4B2DC}"/>
              </a:ext>
            </a:extLst>
          </p:cNvPr>
          <p:cNvSpPr txBox="1"/>
          <p:nvPr/>
        </p:nvSpPr>
        <p:spPr>
          <a:xfrm>
            <a:off x="457442" y="580343"/>
            <a:ext cx="7893992" cy="584775"/>
          </a:xfrm>
          <a:prstGeom prst="rect">
            <a:avLst/>
          </a:prstGeom>
          <a:noFill/>
        </p:spPr>
        <p:txBody>
          <a:bodyPr wrap="square" rtlCol="0">
            <a:spAutoFit/>
          </a:bodyPr>
          <a:lstStyle/>
          <a:p>
            <a:r>
              <a:rPr lang="nl-NL" sz="3200" b="1" dirty="0">
                <a:latin typeface="AkkuratStd" panose="020B0504020101020102" pitchFamily="34" charset="77"/>
              </a:rPr>
              <a:t>Vooraf</a:t>
            </a:r>
            <a:endParaRPr lang="nl-NL" sz="3200" dirty="0">
              <a:latin typeface="AkkuratStd Light" panose="020B0404020101020102" pitchFamily="34" charset="77"/>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E9911E6E-BE7D-2CFE-6B07-161FAC091579}"/>
              </a:ext>
            </a:extLst>
          </p:cNvPr>
          <p:cNvPicPr>
            <a:picLocks noChangeAspect="1"/>
          </p:cNvPicPr>
          <p:nvPr/>
        </p:nvPicPr>
        <p:blipFill>
          <a:blip r:embed="rId3">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236415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5C5E">
            <a:alpha val="20000"/>
          </a:srgbClr>
        </a:solidFill>
        <a:effectLst/>
      </p:bgPr>
    </p:bg>
    <p:spTree>
      <p:nvGrpSpPr>
        <p:cNvPr id="1" name="">
          <a:extLst>
            <a:ext uri="{FF2B5EF4-FFF2-40B4-BE49-F238E27FC236}">
              <a16:creationId xmlns:a16="http://schemas.microsoft.com/office/drawing/2014/main" id="{8661E2AA-84EA-288F-0E72-9DD0CD79993F}"/>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A18EC0A3-51BA-429E-1C82-ED50DEE4B933}"/>
              </a:ext>
            </a:extLst>
          </p:cNvPr>
          <p:cNvSpPr txBox="1"/>
          <p:nvPr/>
        </p:nvSpPr>
        <p:spPr>
          <a:xfrm>
            <a:off x="457442" y="580343"/>
            <a:ext cx="10833484" cy="2062103"/>
          </a:xfrm>
          <a:prstGeom prst="rect">
            <a:avLst/>
          </a:prstGeom>
          <a:noFill/>
        </p:spPr>
        <p:txBody>
          <a:bodyPr wrap="square" rtlCol="0">
            <a:spAutoFit/>
          </a:bodyPr>
          <a:lstStyle/>
          <a:p>
            <a:r>
              <a:rPr lang="nl-NL" sz="2800" b="1" dirty="0">
                <a:latin typeface="AkkuratStd" panose="020B0504020101020102" pitchFamily="34" charset="77"/>
              </a:rPr>
              <a:t>Vandaag verdiepen we op het basisprincipe: Van mens tot mens werken</a:t>
            </a:r>
            <a:endParaRPr lang="nl-NL" sz="2400" dirty="0">
              <a:latin typeface="AkkuratStd Light" panose="020B0404020101020102" pitchFamily="34" charset="77"/>
            </a:endParaRPr>
          </a:p>
          <a:p>
            <a:endParaRPr lang="nl-NL" sz="2400" dirty="0">
              <a:latin typeface="AkkuratStd Light" panose="020B0404020101020102" pitchFamily="34" charset="77"/>
            </a:endParaRPr>
          </a:p>
          <a:p>
            <a:r>
              <a:rPr lang="nl-NL" sz="2400" u="sng" dirty="0">
                <a:latin typeface="AkkuratStd Light" panose="020B0404020101020102" pitchFamily="34" charset="77"/>
              </a:rPr>
              <a:t>In deze </a:t>
            </a:r>
            <a:r>
              <a:rPr lang="nl-NL" sz="2400" u="sng" dirty="0" err="1">
                <a:latin typeface="AkkuratStd Light" panose="020B0404020101020102" pitchFamily="34" charset="77"/>
              </a:rPr>
              <a:t>toolbox</a:t>
            </a:r>
            <a:r>
              <a:rPr lang="nl-NL" sz="2400" u="sng" dirty="0">
                <a:latin typeface="AkkuratStd Light" panose="020B0404020101020102" pitchFamily="34" charset="77"/>
              </a:rPr>
              <a:t>:</a:t>
            </a:r>
          </a:p>
          <a:p>
            <a:endParaRPr lang="nl-NL" sz="2400" u="sng" dirty="0">
              <a:latin typeface="AkkuratStd Light" panose="020B0404020101020102" pitchFamily="34" charset="77"/>
            </a:endParaRPr>
          </a:p>
        </p:txBody>
      </p:sp>
      <p:sp>
        <p:nvSpPr>
          <p:cNvPr id="16" name="Tekstvak 15">
            <a:extLst>
              <a:ext uri="{FF2B5EF4-FFF2-40B4-BE49-F238E27FC236}">
                <a16:creationId xmlns:a16="http://schemas.microsoft.com/office/drawing/2014/main" id="{8A48E8E4-9561-80FF-9BAF-FB85F84F3541}"/>
              </a:ext>
            </a:extLst>
          </p:cNvPr>
          <p:cNvSpPr txBox="1"/>
          <p:nvPr/>
        </p:nvSpPr>
        <p:spPr>
          <a:xfrm>
            <a:off x="1023587" y="3230599"/>
            <a:ext cx="4044524" cy="615553"/>
          </a:xfrm>
          <a:prstGeom prst="rect">
            <a:avLst/>
          </a:prstGeom>
          <a:noFill/>
        </p:spPr>
        <p:txBody>
          <a:bodyPr wrap="square" rtlCol="0">
            <a:spAutoFit/>
          </a:bodyPr>
          <a:lstStyle/>
          <a:p>
            <a:r>
              <a:rPr lang="nl-NL" b="1" dirty="0">
                <a:latin typeface="AkkuratStd" panose="020B0504020101020102" pitchFamily="34" charset="77"/>
                <a:ea typeface="Times New Roman" panose="02020603050405020304" pitchFamily="18" charset="0"/>
                <a:cs typeface="Times New Roman" panose="02020603050405020304" pitchFamily="18" charset="0"/>
              </a:rPr>
              <a:t>D</a:t>
            </a:r>
            <a:r>
              <a:rPr lang="nl-NL" sz="1800" b="1" dirty="0">
                <a:effectLst/>
                <a:latin typeface="AkkuratStd" panose="020B0504020101020102" pitchFamily="34" charset="77"/>
                <a:ea typeface="Times New Roman" panose="02020603050405020304" pitchFamily="18" charset="0"/>
                <a:cs typeface="Times New Roman" panose="02020603050405020304" pitchFamily="18" charset="0"/>
              </a:rPr>
              <a:t>emonstratie (niet) effectief gedrag</a:t>
            </a:r>
            <a:br>
              <a:rPr lang="nl-NL" sz="1800" dirty="0">
                <a:effectLst/>
                <a:latin typeface="Aptos Display" panose="020B0004020202020204" pitchFamily="34" charset="0"/>
                <a:ea typeface="Times New Roman" panose="02020603050405020304" pitchFamily="18" charset="0"/>
                <a:cs typeface="Times New Roman" panose="02020603050405020304" pitchFamily="18" charset="0"/>
              </a:rPr>
            </a:br>
            <a:endParaRPr lang="nl-NL" sz="1600" b="1" dirty="0">
              <a:latin typeface="AkkuratStd" panose="020B0504020101020102" pitchFamily="34" charset="77"/>
            </a:endParaRPr>
          </a:p>
        </p:txBody>
      </p:sp>
      <p:sp>
        <p:nvSpPr>
          <p:cNvPr id="44" name="Ovaal 43">
            <a:extLst>
              <a:ext uri="{FF2B5EF4-FFF2-40B4-BE49-F238E27FC236}">
                <a16:creationId xmlns:a16="http://schemas.microsoft.com/office/drawing/2014/main" id="{EC9C14CA-2B1D-BC93-F8EA-84859E5C2AB9}"/>
              </a:ext>
            </a:extLst>
          </p:cNvPr>
          <p:cNvSpPr/>
          <p:nvPr/>
        </p:nvSpPr>
        <p:spPr>
          <a:xfrm>
            <a:off x="457442" y="2575749"/>
            <a:ext cx="410341" cy="409955"/>
          </a:xfrm>
          <a:prstGeom prst="ellipse">
            <a:avLst/>
          </a:prstGeom>
          <a:solidFill>
            <a:srgbClr val="EB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Tekstvak 44">
            <a:extLst>
              <a:ext uri="{FF2B5EF4-FFF2-40B4-BE49-F238E27FC236}">
                <a16:creationId xmlns:a16="http://schemas.microsoft.com/office/drawing/2014/main" id="{2792DDC5-1F6B-F252-F7AE-3DFC3BB5FCE8}"/>
              </a:ext>
            </a:extLst>
          </p:cNvPr>
          <p:cNvSpPr txBox="1"/>
          <p:nvPr/>
        </p:nvSpPr>
        <p:spPr>
          <a:xfrm>
            <a:off x="503448" y="2585594"/>
            <a:ext cx="281739" cy="400110"/>
          </a:xfrm>
          <a:prstGeom prst="rect">
            <a:avLst/>
          </a:prstGeom>
          <a:noFill/>
        </p:spPr>
        <p:txBody>
          <a:bodyPr wrap="square" rtlCol="0">
            <a:spAutoFit/>
          </a:bodyPr>
          <a:lstStyle/>
          <a:p>
            <a:r>
              <a:rPr lang="nl-NL" sz="2000" b="1" dirty="0">
                <a:solidFill>
                  <a:schemeClr val="bg1"/>
                </a:solidFill>
                <a:latin typeface="AkkuratStd" panose="020B0504020101020102" pitchFamily="34" charset="77"/>
              </a:rPr>
              <a:t>1</a:t>
            </a:r>
          </a:p>
        </p:txBody>
      </p:sp>
      <p:sp>
        <p:nvSpPr>
          <p:cNvPr id="5" name="Ovaal 4">
            <a:extLst>
              <a:ext uri="{FF2B5EF4-FFF2-40B4-BE49-F238E27FC236}">
                <a16:creationId xmlns:a16="http://schemas.microsoft.com/office/drawing/2014/main" id="{0DB41902-17A5-310E-6FE9-94B5C4405839}"/>
              </a:ext>
            </a:extLst>
          </p:cNvPr>
          <p:cNvSpPr/>
          <p:nvPr/>
        </p:nvSpPr>
        <p:spPr>
          <a:xfrm>
            <a:off x="457442" y="3174327"/>
            <a:ext cx="410341" cy="409955"/>
          </a:xfrm>
          <a:prstGeom prst="ellipse">
            <a:avLst/>
          </a:prstGeom>
          <a:solidFill>
            <a:srgbClr val="EB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916CA93B-FD80-9DA1-A399-DFA4F97C454B}"/>
              </a:ext>
            </a:extLst>
          </p:cNvPr>
          <p:cNvSpPr txBox="1"/>
          <p:nvPr/>
        </p:nvSpPr>
        <p:spPr>
          <a:xfrm>
            <a:off x="503448" y="3184172"/>
            <a:ext cx="281739" cy="400110"/>
          </a:xfrm>
          <a:prstGeom prst="rect">
            <a:avLst/>
          </a:prstGeom>
          <a:noFill/>
        </p:spPr>
        <p:txBody>
          <a:bodyPr wrap="square" rtlCol="0">
            <a:spAutoFit/>
          </a:bodyPr>
          <a:lstStyle/>
          <a:p>
            <a:r>
              <a:rPr lang="nl-NL" sz="2000" b="1" dirty="0">
                <a:solidFill>
                  <a:schemeClr val="bg1"/>
                </a:solidFill>
                <a:latin typeface="AkkuratStd" panose="020B0504020101020102" pitchFamily="34" charset="77"/>
              </a:rPr>
              <a:t>2</a:t>
            </a:r>
          </a:p>
        </p:txBody>
      </p:sp>
      <p:sp>
        <p:nvSpPr>
          <p:cNvPr id="7" name="Tekstvak 6">
            <a:extLst>
              <a:ext uri="{FF2B5EF4-FFF2-40B4-BE49-F238E27FC236}">
                <a16:creationId xmlns:a16="http://schemas.microsoft.com/office/drawing/2014/main" id="{F60501E3-9FEB-38BA-0220-695F3E98788B}"/>
              </a:ext>
            </a:extLst>
          </p:cNvPr>
          <p:cNvSpPr txBox="1"/>
          <p:nvPr/>
        </p:nvSpPr>
        <p:spPr>
          <a:xfrm>
            <a:off x="1038669" y="3850419"/>
            <a:ext cx="4480398" cy="615553"/>
          </a:xfrm>
          <a:prstGeom prst="rect">
            <a:avLst/>
          </a:prstGeom>
          <a:noFill/>
        </p:spPr>
        <p:txBody>
          <a:bodyPr wrap="square" rtlCol="0">
            <a:spAutoFit/>
          </a:bodyPr>
          <a:lstStyle/>
          <a:p>
            <a:r>
              <a:rPr lang="nl-NL" b="1" dirty="0">
                <a:latin typeface="AkkuratStd" panose="020B0504020101020102" pitchFamily="34" charset="77"/>
              </a:rPr>
              <a:t>Paradox oefening</a:t>
            </a:r>
          </a:p>
          <a:p>
            <a:endParaRPr lang="nl-NL" sz="1600" b="1" dirty="0">
              <a:solidFill>
                <a:srgbClr val="EB5C5D"/>
              </a:solidFill>
              <a:latin typeface="AkkuratStd" panose="020B0504020101020102" pitchFamily="34" charset="77"/>
            </a:endParaRPr>
          </a:p>
        </p:txBody>
      </p:sp>
      <p:sp>
        <p:nvSpPr>
          <p:cNvPr id="8" name="Ovaal 7">
            <a:extLst>
              <a:ext uri="{FF2B5EF4-FFF2-40B4-BE49-F238E27FC236}">
                <a16:creationId xmlns:a16="http://schemas.microsoft.com/office/drawing/2014/main" id="{4EE68EEB-0BB8-5132-8316-B2D57CF38B12}"/>
              </a:ext>
            </a:extLst>
          </p:cNvPr>
          <p:cNvSpPr/>
          <p:nvPr/>
        </p:nvSpPr>
        <p:spPr>
          <a:xfrm>
            <a:off x="457442" y="3786699"/>
            <a:ext cx="410341" cy="409955"/>
          </a:xfrm>
          <a:prstGeom prst="ellipse">
            <a:avLst/>
          </a:prstGeom>
          <a:solidFill>
            <a:srgbClr val="EB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255EB84-209E-AF69-9A3F-8660EF3F68E6}"/>
              </a:ext>
            </a:extLst>
          </p:cNvPr>
          <p:cNvSpPr txBox="1"/>
          <p:nvPr/>
        </p:nvSpPr>
        <p:spPr>
          <a:xfrm>
            <a:off x="503448" y="3796544"/>
            <a:ext cx="474133" cy="400110"/>
          </a:xfrm>
          <a:prstGeom prst="rect">
            <a:avLst/>
          </a:prstGeom>
          <a:noFill/>
        </p:spPr>
        <p:txBody>
          <a:bodyPr wrap="square" rtlCol="0">
            <a:spAutoFit/>
          </a:bodyPr>
          <a:lstStyle/>
          <a:p>
            <a:r>
              <a:rPr lang="nl-NL" sz="2000" b="1" dirty="0">
                <a:solidFill>
                  <a:schemeClr val="bg1"/>
                </a:solidFill>
                <a:latin typeface="AkkuratStd" panose="020B0504020101020102" pitchFamily="34" charset="77"/>
              </a:rPr>
              <a:t>3</a:t>
            </a:r>
          </a:p>
        </p:txBody>
      </p:sp>
      <p:sp>
        <p:nvSpPr>
          <p:cNvPr id="13" name="Ovaal 12">
            <a:extLst>
              <a:ext uri="{FF2B5EF4-FFF2-40B4-BE49-F238E27FC236}">
                <a16:creationId xmlns:a16="http://schemas.microsoft.com/office/drawing/2014/main" id="{DD1BBC7C-9FB6-6899-545B-E264D111502C}"/>
              </a:ext>
            </a:extLst>
          </p:cNvPr>
          <p:cNvSpPr/>
          <p:nvPr/>
        </p:nvSpPr>
        <p:spPr>
          <a:xfrm>
            <a:off x="457442" y="4404918"/>
            <a:ext cx="410341" cy="409955"/>
          </a:xfrm>
          <a:prstGeom prst="ellipse">
            <a:avLst/>
          </a:prstGeom>
          <a:solidFill>
            <a:srgbClr val="EB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7409E511-C636-3AE2-9DDE-692979EC6711}"/>
              </a:ext>
            </a:extLst>
          </p:cNvPr>
          <p:cNvSpPr txBox="1"/>
          <p:nvPr/>
        </p:nvSpPr>
        <p:spPr>
          <a:xfrm>
            <a:off x="503448" y="4414763"/>
            <a:ext cx="281739" cy="400110"/>
          </a:xfrm>
          <a:prstGeom prst="rect">
            <a:avLst/>
          </a:prstGeom>
          <a:noFill/>
        </p:spPr>
        <p:txBody>
          <a:bodyPr wrap="square" rtlCol="0">
            <a:spAutoFit/>
          </a:bodyPr>
          <a:lstStyle/>
          <a:p>
            <a:r>
              <a:rPr lang="nl-NL" sz="2000" b="1" dirty="0">
                <a:solidFill>
                  <a:schemeClr val="bg1"/>
                </a:solidFill>
                <a:latin typeface="AkkuratStd" panose="020B0504020101020102" pitchFamily="34" charset="77"/>
              </a:rPr>
              <a:t>4</a:t>
            </a:r>
          </a:p>
        </p:txBody>
      </p:sp>
      <p:sp>
        <p:nvSpPr>
          <p:cNvPr id="15" name="Tekstvak 14">
            <a:extLst>
              <a:ext uri="{FF2B5EF4-FFF2-40B4-BE49-F238E27FC236}">
                <a16:creationId xmlns:a16="http://schemas.microsoft.com/office/drawing/2014/main" id="{D00496BA-7101-E54C-5DE0-07946FF92C71}"/>
              </a:ext>
            </a:extLst>
          </p:cNvPr>
          <p:cNvSpPr txBox="1"/>
          <p:nvPr/>
        </p:nvSpPr>
        <p:spPr>
          <a:xfrm>
            <a:off x="1038669" y="4473374"/>
            <a:ext cx="3035457" cy="615553"/>
          </a:xfrm>
          <a:prstGeom prst="rect">
            <a:avLst/>
          </a:prstGeom>
          <a:noFill/>
        </p:spPr>
        <p:txBody>
          <a:bodyPr wrap="square" rtlCol="0">
            <a:spAutoFit/>
          </a:bodyPr>
          <a:lstStyle/>
          <a:p>
            <a:r>
              <a:rPr lang="nl-NL" b="1" dirty="0">
                <a:latin typeface="AkkuratStd" panose="020B0504020101020102" pitchFamily="34" charset="77"/>
              </a:rPr>
              <a:t>Casus oordeelvrij</a:t>
            </a:r>
          </a:p>
          <a:p>
            <a:endParaRPr lang="nl-NL" sz="1600" b="1" dirty="0">
              <a:solidFill>
                <a:srgbClr val="EB5C5D"/>
              </a:solidFill>
              <a:latin typeface="AkkuratStd" panose="020B0504020101020102" pitchFamily="34" charset="77"/>
            </a:endParaRPr>
          </a:p>
        </p:txBody>
      </p:sp>
      <p:sp>
        <p:nvSpPr>
          <p:cNvPr id="23" name="Tekstvak 22">
            <a:extLst>
              <a:ext uri="{FF2B5EF4-FFF2-40B4-BE49-F238E27FC236}">
                <a16:creationId xmlns:a16="http://schemas.microsoft.com/office/drawing/2014/main" id="{CA89F866-107D-E191-C9BC-3CC69A9C19D6}"/>
              </a:ext>
            </a:extLst>
          </p:cNvPr>
          <p:cNvSpPr txBox="1"/>
          <p:nvPr/>
        </p:nvSpPr>
        <p:spPr>
          <a:xfrm>
            <a:off x="1059389" y="5024998"/>
            <a:ext cx="3648484" cy="615553"/>
          </a:xfrm>
          <a:prstGeom prst="rect">
            <a:avLst/>
          </a:prstGeom>
          <a:noFill/>
        </p:spPr>
        <p:txBody>
          <a:bodyPr wrap="square" rtlCol="0">
            <a:spAutoFit/>
          </a:bodyPr>
          <a:lstStyle/>
          <a:p>
            <a:r>
              <a:rPr lang="nl-NL" b="1" dirty="0">
                <a:latin typeface="AkkuratStd" panose="020B0504020101020102" pitchFamily="34" charset="77"/>
              </a:rPr>
              <a:t>Check - out</a:t>
            </a:r>
          </a:p>
          <a:p>
            <a:endParaRPr lang="nl-NL" sz="1600" b="1" dirty="0">
              <a:solidFill>
                <a:srgbClr val="EB5C5D"/>
              </a:solidFill>
              <a:latin typeface="AkkuratStd" panose="020B0504020101020102" pitchFamily="34" charset="77"/>
            </a:endParaRPr>
          </a:p>
        </p:txBody>
      </p:sp>
      <p:sp>
        <p:nvSpPr>
          <p:cNvPr id="2" name="Ovaal 1">
            <a:extLst>
              <a:ext uri="{FF2B5EF4-FFF2-40B4-BE49-F238E27FC236}">
                <a16:creationId xmlns:a16="http://schemas.microsoft.com/office/drawing/2014/main" id="{1C7E9CD4-32CE-E463-A311-9D9189A2BD4C}"/>
              </a:ext>
            </a:extLst>
          </p:cNvPr>
          <p:cNvSpPr/>
          <p:nvPr/>
        </p:nvSpPr>
        <p:spPr>
          <a:xfrm>
            <a:off x="457442" y="5008871"/>
            <a:ext cx="410341" cy="409955"/>
          </a:xfrm>
          <a:prstGeom prst="ellipse">
            <a:avLst/>
          </a:prstGeom>
          <a:solidFill>
            <a:srgbClr val="EB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9503854D-E86E-709F-9664-03444E80F33A}"/>
              </a:ext>
            </a:extLst>
          </p:cNvPr>
          <p:cNvSpPr txBox="1"/>
          <p:nvPr/>
        </p:nvSpPr>
        <p:spPr>
          <a:xfrm>
            <a:off x="503448" y="5018716"/>
            <a:ext cx="281739" cy="400110"/>
          </a:xfrm>
          <a:prstGeom prst="rect">
            <a:avLst/>
          </a:prstGeom>
          <a:noFill/>
        </p:spPr>
        <p:txBody>
          <a:bodyPr wrap="square" rtlCol="0">
            <a:spAutoFit/>
          </a:bodyPr>
          <a:lstStyle/>
          <a:p>
            <a:r>
              <a:rPr lang="nl-NL" sz="2000" b="1" dirty="0">
                <a:solidFill>
                  <a:schemeClr val="bg1"/>
                </a:solidFill>
                <a:latin typeface="AkkuratStd" panose="020B0504020101020102" pitchFamily="34" charset="77"/>
              </a:rPr>
              <a:t>5</a:t>
            </a:r>
          </a:p>
        </p:txBody>
      </p:sp>
      <p:sp>
        <p:nvSpPr>
          <p:cNvPr id="9" name="Tekstvak 8">
            <a:extLst>
              <a:ext uri="{FF2B5EF4-FFF2-40B4-BE49-F238E27FC236}">
                <a16:creationId xmlns:a16="http://schemas.microsoft.com/office/drawing/2014/main" id="{CF1AFFE4-D8BF-F3AC-D820-1D861F9694A6}"/>
              </a:ext>
            </a:extLst>
          </p:cNvPr>
          <p:cNvSpPr txBox="1"/>
          <p:nvPr/>
        </p:nvSpPr>
        <p:spPr>
          <a:xfrm>
            <a:off x="1023587" y="2615046"/>
            <a:ext cx="3568850" cy="369332"/>
          </a:xfrm>
          <a:prstGeom prst="rect">
            <a:avLst/>
          </a:prstGeom>
          <a:noFill/>
        </p:spPr>
        <p:txBody>
          <a:bodyPr wrap="square" rtlCol="0">
            <a:spAutoFit/>
          </a:bodyPr>
          <a:lstStyle/>
          <a:p>
            <a:r>
              <a:rPr lang="nl-NL" b="1" dirty="0">
                <a:latin typeface="AkkuratStd" panose="020B0504020101020102" pitchFamily="34" charset="77"/>
                <a:ea typeface="Times New Roman" panose="02020603050405020304" pitchFamily="18" charset="0"/>
                <a:cs typeface="Times New Roman" panose="02020603050405020304" pitchFamily="18" charset="0"/>
              </a:rPr>
              <a:t>Verhalentour </a:t>
            </a:r>
            <a:endParaRPr lang="nl-NL" sz="1600" b="1" dirty="0">
              <a:latin typeface="AkkuratStd" panose="020B0504020101020102" pitchFamily="34" charset="77"/>
            </a:endParaRPr>
          </a:p>
        </p:txBody>
      </p:sp>
      <p:pic>
        <p:nvPicPr>
          <p:cNvPr id="11" name="Afbeelding 10">
            <a:extLst>
              <a:ext uri="{FF2B5EF4-FFF2-40B4-BE49-F238E27FC236}">
                <a16:creationId xmlns:a16="http://schemas.microsoft.com/office/drawing/2014/main" id="{5FEE4C51-AB3D-B1B2-EBD9-BA636B79E86B}"/>
              </a:ext>
            </a:extLst>
          </p:cNvPr>
          <p:cNvPicPr>
            <a:picLocks noChangeAspect="1"/>
          </p:cNvPicPr>
          <p:nvPr/>
        </p:nvPicPr>
        <p:blipFill>
          <a:blip r:embed="rId3"/>
          <a:stretch>
            <a:fillRect/>
          </a:stretch>
        </p:blipFill>
        <p:spPr>
          <a:xfrm>
            <a:off x="6096000" y="2615046"/>
            <a:ext cx="4648200" cy="3225800"/>
          </a:xfrm>
          <a:prstGeom prst="rect">
            <a:avLst/>
          </a:prstGeom>
        </p:spPr>
      </p:pic>
      <p:pic>
        <p:nvPicPr>
          <p:cNvPr id="17" name="Afbeelding 16" descr="Afbeelding met Lettertype, Graphics, logo, schermopname&#10;&#10;Automatisch gegenereerde beschrijving">
            <a:extLst>
              <a:ext uri="{FF2B5EF4-FFF2-40B4-BE49-F238E27FC236}">
                <a16:creationId xmlns:a16="http://schemas.microsoft.com/office/drawing/2014/main" id="{0FF288FB-CFDE-216E-7E2C-002491E71D33}"/>
              </a:ext>
            </a:extLst>
          </p:cNvPr>
          <p:cNvPicPr>
            <a:picLocks noChangeAspect="1"/>
          </p:cNvPicPr>
          <p:nvPr/>
        </p:nvPicPr>
        <p:blipFill>
          <a:blip r:embed="rId4">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0299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5C5E"/>
        </a:solidFill>
        <a:effectLst/>
      </p:bgPr>
    </p:bg>
    <p:spTree>
      <p:nvGrpSpPr>
        <p:cNvPr id="1" name="">
          <a:extLst>
            <a:ext uri="{FF2B5EF4-FFF2-40B4-BE49-F238E27FC236}">
              <a16:creationId xmlns:a16="http://schemas.microsoft.com/office/drawing/2014/main" id="{C2D2DD30-B1DB-C333-F66E-97C4595543C3}"/>
            </a:ext>
          </a:extLst>
        </p:cNvPr>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7850979E-68E2-B26C-D4B4-72FDB099D469}"/>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5248F54C-560D-2822-9022-13EE910151AD}"/>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B131A932-3AC4-A98B-160E-DCE1C9D5B0C2}"/>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1</a:t>
            </a:r>
          </a:p>
        </p:txBody>
      </p:sp>
      <p:sp>
        <p:nvSpPr>
          <p:cNvPr id="4" name="Tekstvak 3">
            <a:extLst>
              <a:ext uri="{FF2B5EF4-FFF2-40B4-BE49-F238E27FC236}">
                <a16:creationId xmlns:a16="http://schemas.microsoft.com/office/drawing/2014/main" id="{12871A87-F170-FEB3-ABB6-9F59F46F30C3}"/>
              </a:ext>
            </a:extLst>
          </p:cNvPr>
          <p:cNvSpPr txBox="1"/>
          <p:nvPr/>
        </p:nvSpPr>
        <p:spPr>
          <a:xfrm>
            <a:off x="1726490" y="4151370"/>
            <a:ext cx="10133811" cy="1938992"/>
          </a:xfrm>
          <a:prstGeom prst="rect">
            <a:avLst/>
          </a:prstGeom>
          <a:noFill/>
        </p:spPr>
        <p:txBody>
          <a:bodyPr wrap="square" rtlCol="0">
            <a:spAutoFit/>
          </a:bodyPr>
          <a:lstStyle/>
          <a:p>
            <a:r>
              <a:rPr lang="nl-NL" sz="6000" b="1" dirty="0">
                <a:latin typeface="AkkuratStd" panose="020B0504020101020102" pitchFamily="34" charset="77"/>
              </a:rPr>
              <a:t>Verhalentour:</a:t>
            </a:r>
          </a:p>
          <a:p>
            <a:r>
              <a:rPr lang="nl-NL" sz="6000" b="1" dirty="0">
                <a:latin typeface="AkkuratStd" panose="020B0504020101020102" pitchFamily="34" charset="77"/>
              </a:rPr>
              <a:t>van mens tot mens werken</a:t>
            </a:r>
          </a:p>
        </p:txBody>
      </p:sp>
      <p:sp>
        <p:nvSpPr>
          <p:cNvPr id="2" name="Tekstvak 1">
            <a:extLst>
              <a:ext uri="{FF2B5EF4-FFF2-40B4-BE49-F238E27FC236}">
                <a16:creationId xmlns:a16="http://schemas.microsoft.com/office/drawing/2014/main" id="{8D07AAD3-EB64-D4FE-A275-9E2A01FD8E41}"/>
              </a:ext>
            </a:extLst>
          </p:cNvPr>
          <p:cNvSpPr txBox="1"/>
          <p:nvPr/>
        </p:nvSpPr>
        <p:spPr>
          <a:xfrm>
            <a:off x="2223969" y="684635"/>
            <a:ext cx="1157436" cy="461665"/>
          </a:xfrm>
          <a:prstGeom prst="rect">
            <a:avLst/>
          </a:prstGeom>
          <a:noFill/>
        </p:spPr>
        <p:txBody>
          <a:bodyPr wrap="square">
            <a:spAutoFit/>
          </a:bodyPr>
          <a:lstStyle/>
          <a:p>
            <a:r>
              <a:rPr lang="nl-NL" sz="2400" i="1" dirty="0">
                <a:solidFill>
                  <a:schemeClr val="bg1"/>
                </a:solidFill>
                <a:latin typeface="Akkurat LL Light" panose="020B0404010101010104" pitchFamily="34" charset="77"/>
                <a:cs typeface="Akkurat LL Light" panose="020B0404010101010104" pitchFamily="34" charset="77"/>
              </a:rPr>
              <a:t>15 min</a:t>
            </a:r>
          </a:p>
        </p:txBody>
      </p:sp>
      <p:pic>
        <p:nvPicPr>
          <p:cNvPr id="8" name="Afbeelding 7">
            <a:extLst>
              <a:ext uri="{FF2B5EF4-FFF2-40B4-BE49-F238E27FC236}">
                <a16:creationId xmlns:a16="http://schemas.microsoft.com/office/drawing/2014/main" id="{D9F22583-3730-3FFA-C21F-79ADE4DD4AD7}"/>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1733596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F96D98BE-38F7-58B3-7FF2-C2BC4A1317D9}"/>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A4C454A-98A2-E49F-D74C-BBFB783712FF}"/>
              </a:ext>
            </a:extLst>
          </p:cNvPr>
          <p:cNvSpPr txBox="1"/>
          <p:nvPr/>
        </p:nvSpPr>
        <p:spPr>
          <a:xfrm>
            <a:off x="1687582" y="4773599"/>
            <a:ext cx="10035022" cy="1938992"/>
          </a:xfrm>
          <a:prstGeom prst="rect">
            <a:avLst/>
          </a:prstGeom>
          <a:noFill/>
        </p:spPr>
        <p:txBody>
          <a:bodyPr wrap="square">
            <a:spAutoFit/>
          </a:bodyPr>
          <a:lstStyle/>
          <a:p>
            <a:r>
              <a:rPr lang="nl-NL" sz="2400" dirty="0">
                <a:latin typeface="Akkurat LL Light" panose="020B0404010101010104" pitchFamily="34" charset="77"/>
                <a:cs typeface="Akkurat LL Light" panose="020B0404010101010104" pitchFamily="34" charset="77"/>
              </a:rPr>
              <a:t>Luister naar de </a:t>
            </a:r>
            <a:r>
              <a:rPr lang="nl-NL" sz="2400" dirty="0">
                <a:latin typeface="Akkurat LL Light" panose="020B0404010101010104" pitchFamily="34" charset="77"/>
                <a:cs typeface="Akkurat LL Light" panose="020B0404010101010104" pitchFamily="34" charset="77"/>
                <a:hlinkClick r:id="rId3"/>
              </a:rPr>
              <a:t>verhalentour</a:t>
            </a:r>
            <a:r>
              <a:rPr lang="nl-NL" sz="2400" dirty="0">
                <a:latin typeface="Akkurat LL Light" panose="020B0404010101010104" pitchFamily="34" charset="77"/>
                <a:cs typeface="Akkurat LL Light" panose="020B0404010101010104" pitchFamily="34" charset="77"/>
              </a:rPr>
              <a:t> en beantwoord in duo’s de vraag: </a:t>
            </a:r>
          </a:p>
          <a:p>
            <a:r>
              <a:rPr lang="nl-NL" sz="2400" i="1" dirty="0">
                <a:latin typeface="Akkurat LL Light" panose="020B0404010101010104" pitchFamily="34" charset="77"/>
              </a:rPr>
              <a:t>Wie heeft jou wel eens op weg geholpen toen je zelf in de put zat? </a:t>
            </a:r>
          </a:p>
          <a:p>
            <a:endParaRPr lang="nl-NL" sz="2400" i="1" dirty="0">
              <a:latin typeface="Akkurat LL Light" panose="020B0404010101010104" pitchFamily="34" charset="77"/>
            </a:endParaRPr>
          </a:p>
          <a:p>
            <a:endParaRPr lang="nl-NL" sz="2400" dirty="0">
              <a:latin typeface="Akkurat LL Light" panose="020B0404010101010104" pitchFamily="34" charset="77"/>
              <a:cs typeface="Akkurat LL Light" panose="020B0404010101010104" pitchFamily="34" charset="77"/>
            </a:endParaRPr>
          </a:p>
          <a:p>
            <a:endParaRPr lang="nl-NL" sz="2400" dirty="0">
              <a:latin typeface="Akkurat LL Light" panose="020B0404010101010104" pitchFamily="34" charset="77"/>
              <a:cs typeface="Akkurat LL Light" panose="020B0404010101010104" pitchFamily="34" charset="77"/>
            </a:endParaRPr>
          </a:p>
        </p:txBody>
      </p:sp>
      <p:cxnSp>
        <p:nvCxnSpPr>
          <p:cNvPr id="8" name="Rechte verbindingslijn 7">
            <a:extLst>
              <a:ext uri="{FF2B5EF4-FFF2-40B4-BE49-F238E27FC236}">
                <a16:creationId xmlns:a16="http://schemas.microsoft.com/office/drawing/2014/main" id="{A7DC1A9D-BD20-DAB9-92B7-F5B5336A6494}"/>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9" name="Ovaal 8">
            <a:extLst>
              <a:ext uri="{FF2B5EF4-FFF2-40B4-BE49-F238E27FC236}">
                <a16:creationId xmlns:a16="http://schemas.microsoft.com/office/drawing/2014/main" id="{D6F3D03B-AB6A-0964-CAA5-5F6EC2DABAE9}"/>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E39A0B0D-C75E-3FE0-0A0A-32D719B04E83}"/>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1</a:t>
            </a:r>
          </a:p>
        </p:txBody>
      </p:sp>
      <p:sp>
        <p:nvSpPr>
          <p:cNvPr id="13" name="Tekstvak 12">
            <a:extLst>
              <a:ext uri="{FF2B5EF4-FFF2-40B4-BE49-F238E27FC236}">
                <a16:creationId xmlns:a16="http://schemas.microsoft.com/office/drawing/2014/main" id="{7D92B2D4-A196-209F-0A44-279DA10B732E}"/>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Verhalentour</a:t>
            </a:r>
          </a:p>
          <a:p>
            <a:r>
              <a:rPr lang="nl-NL" sz="2800" dirty="0">
                <a:latin typeface="AkkuratStd" panose="020B0504020101020102" pitchFamily="34" charset="77"/>
              </a:rPr>
              <a:t>Van mens tot mens werken</a:t>
            </a:r>
          </a:p>
          <a:p>
            <a:endParaRPr lang="nl-NL" sz="2800" b="1" dirty="0">
              <a:latin typeface="AkkuratStd" panose="020B0504020101020102" pitchFamily="34" charset="77"/>
            </a:endParaRPr>
          </a:p>
        </p:txBody>
      </p:sp>
      <p:pic>
        <p:nvPicPr>
          <p:cNvPr id="17" name="Afbeelding 16">
            <a:extLst>
              <a:ext uri="{FF2B5EF4-FFF2-40B4-BE49-F238E27FC236}">
                <a16:creationId xmlns:a16="http://schemas.microsoft.com/office/drawing/2014/main" id="{62CFD572-A914-D9E0-71D6-65E10C78AEC4}"/>
              </a:ext>
            </a:extLst>
          </p:cNvPr>
          <p:cNvPicPr>
            <a:picLocks noChangeAspect="1"/>
          </p:cNvPicPr>
          <p:nvPr/>
        </p:nvPicPr>
        <p:blipFill>
          <a:blip r:embed="rId4"/>
          <a:stretch>
            <a:fillRect/>
          </a:stretch>
        </p:blipFill>
        <p:spPr>
          <a:xfrm>
            <a:off x="1687582" y="1816207"/>
            <a:ext cx="5816600" cy="2717800"/>
          </a:xfrm>
          <a:prstGeom prst="rect">
            <a:avLst/>
          </a:prstGeom>
        </p:spPr>
      </p:pic>
      <p:pic>
        <p:nvPicPr>
          <p:cNvPr id="3" name="Afbeelding 2">
            <a:hlinkClick r:id="rId5"/>
            <a:extLst>
              <a:ext uri="{FF2B5EF4-FFF2-40B4-BE49-F238E27FC236}">
                <a16:creationId xmlns:a16="http://schemas.microsoft.com/office/drawing/2014/main" id="{BD82D89C-05BC-99FA-9A59-AFC00FB2C639}"/>
              </a:ext>
            </a:extLst>
          </p:cNvPr>
          <p:cNvPicPr>
            <a:picLocks noChangeAspect="1"/>
          </p:cNvPicPr>
          <p:nvPr/>
        </p:nvPicPr>
        <p:blipFill>
          <a:blip r:embed="rId6"/>
          <a:srcRect/>
          <a:stretch/>
        </p:blipFill>
        <p:spPr>
          <a:xfrm>
            <a:off x="9677122" y="479612"/>
            <a:ext cx="1905000" cy="1905000"/>
          </a:xfrm>
          <a:prstGeom prst="rect">
            <a:avLst/>
          </a:prstGeom>
        </p:spPr>
      </p:pic>
      <p:pic>
        <p:nvPicPr>
          <p:cNvPr id="5" name="Afbeelding 4" descr="Afbeelding met Lettertype, Graphics, logo, schermopname&#10;&#10;Automatisch gegenereerde beschrijving">
            <a:extLst>
              <a:ext uri="{FF2B5EF4-FFF2-40B4-BE49-F238E27FC236}">
                <a16:creationId xmlns:a16="http://schemas.microsoft.com/office/drawing/2014/main" id="{AD181422-9B44-6BC1-7DFA-A0185EB4B5FA}"/>
              </a:ext>
            </a:extLst>
          </p:cNvPr>
          <p:cNvPicPr>
            <a:picLocks noChangeAspect="1"/>
          </p:cNvPicPr>
          <p:nvPr/>
        </p:nvPicPr>
        <p:blipFill>
          <a:blip r:embed="rId7">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245849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5C5E"/>
        </a:solidFill>
        <a:effectLst/>
      </p:bgPr>
    </p:bg>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F96C860C-EB8C-A601-3A2F-8045C41AD7E8}"/>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8F1C5F85-DB63-4649-9FDC-EC174AC4CFFC}"/>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54C5179-FC65-A890-ED27-4E15854BBF71}"/>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sp>
        <p:nvSpPr>
          <p:cNvPr id="4" name="Tekstvak 3">
            <a:extLst>
              <a:ext uri="{FF2B5EF4-FFF2-40B4-BE49-F238E27FC236}">
                <a16:creationId xmlns:a16="http://schemas.microsoft.com/office/drawing/2014/main" id="{1E871F67-E61F-B603-427F-58D119E64966}"/>
              </a:ext>
            </a:extLst>
          </p:cNvPr>
          <p:cNvSpPr txBox="1"/>
          <p:nvPr/>
        </p:nvSpPr>
        <p:spPr>
          <a:xfrm>
            <a:off x="1726491" y="4151370"/>
            <a:ext cx="8394243" cy="1938992"/>
          </a:xfrm>
          <a:prstGeom prst="rect">
            <a:avLst/>
          </a:prstGeom>
          <a:noFill/>
        </p:spPr>
        <p:txBody>
          <a:bodyPr wrap="square" rtlCol="0">
            <a:spAutoFit/>
          </a:bodyPr>
          <a:lstStyle/>
          <a:p>
            <a:r>
              <a:rPr lang="nl-NL" sz="6000" b="1" dirty="0">
                <a:latin typeface="AkkuratStd" panose="020B0504020101020102" pitchFamily="34" charset="77"/>
              </a:rPr>
              <a:t>Demonstratie </a:t>
            </a:r>
          </a:p>
          <a:p>
            <a:r>
              <a:rPr lang="nl-NL" sz="6000" b="1" dirty="0">
                <a:latin typeface="AkkuratStd" panose="020B0504020101020102" pitchFamily="34" charset="77"/>
              </a:rPr>
              <a:t>(niet) effectief gedrag</a:t>
            </a:r>
          </a:p>
        </p:txBody>
      </p:sp>
      <p:sp>
        <p:nvSpPr>
          <p:cNvPr id="10" name="Tekstvak 9">
            <a:extLst>
              <a:ext uri="{FF2B5EF4-FFF2-40B4-BE49-F238E27FC236}">
                <a16:creationId xmlns:a16="http://schemas.microsoft.com/office/drawing/2014/main" id="{11800943-35F4-15BD-7588-A2AC6A476F07}"/>
              </a:ext>
            </a:extLst>
          </p:cNvPr>
          <p:cNvSpPr txBox="1"/>
          <p:nvPr/>
        </p:nvSpPr>
        <p:spPr>
          <a:xfrm>
            <a:off x="2223969" y="684635"/>
            <a:ext cx="1157436" cy="461665"/>
          </a:xfrm>
          <a:prstGeom prst="rect">
            <a:avLst/>
          </a:prstGeom>
          <a:noFill/>
        </p:spPr>
        <p:txBody>
          <a:bodyPr wrap="square">
            <a:spAutoFit/>
          </a:bodyPr>
          <a:lstStyle/>
          <a:p>
            <a:r>
              <a:rPr lang="nl-NL" sz="2400" i="1" dirty="0">
                <a:solidFill>
                  <a:schemeClr val="bg1"/>
                </a:solidFill>
                <a:latin typeface="Akkurat LL Light" panose="020B0404010101010104" pitchFamily="34" charset="77"/>
                <a:cs typeface="Akkurat LL Light" panose="020B0404010101010104" pitchFamily="34" charset="77"/>
              </a:rPr>
              <a:t>60 min</a:t>
            </a:r>
          </a:p>
        </p:txBody>
      </p:sp>
      <p:pic>
        <p:nvPicPr>
          <p:cNvPr id="11" name="Afbeelding 10">
            <a:extLst>
              <a:ext uri="{FF2B5EF4-FFF2-40B4-BE49-F238E27FC236}">
                <a16:creationId xmlns:a16="http://schemas.microsoft.com/office/drawing/2014/main" id="{285F24A9-B0D7-D2E2-CAAC-FABE7F2B0B25}"/>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125297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9790E805-C74A-3662-96D4-35916C455E2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639C300-5390-A57E-6AA0-2C3A533CC7EE}"/>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Demonstratie (niet) effectief werken </a:t>
            </a:r>
          </a:p>
          <a:p>
            <a:r>
              <a:rPr lang="nl-NL" sz="2800" dirty="0">
                <a:latin typeface="AkkuratStd" panose="020B0504020101020102" pitchFamily="34" charset="77"/>
              </a:rPr>
              <a:t>Fragment Alicia  </a:t>
            </a:r>
          </a:p>
          <a:p>
            <a:endParaRPr lang="nl-NL" sz="2800" b="1" dirty="0">
              <a:latin typeface="AkkuratStd" panose="020B0504020101020102" pitchFamily="34" charset="77"/>
            </a:endParaRPr>
          </a:p>
        </p:txBody>
      </p:sp>
      <p:sp>
        <p:nvSpPr>
          <p:cNvPr id="6" name="Tekstvak 5">
            <a:extLst>
              <a:ext uri="{FF2B5EF4-FFF2-40B4-BE49-F238E27FC236}">
                <a16:creationId xmlns:a16="http://schemas.microsoft.com/office/drawing/2014/main" id="{7520E0D9-792A-49FE-3BB7-552DAD623527}"/>
              </a:ext>
            </a:extLst>
          </p:cNvPr>
          <p:cNvSpPr txBox="1"/>
          <p:nvPr/>
        </p:nvSpPr>
        <p:spPr>
          <a:xfrm>
            <a:off x="1687580" y="2675869"/>
            <a:ext cx="10504419" cy="3698448"/>
          </a:xfrm>
          <a:prstGeom prst="rect">
            <a:avLst/>
          </a:prstGeom>
          <a:noFill/>
        </p:spPr>
        <p:txBody>
          <a:bodyPr wrap="square" rtlCol="0">
            <a:spAutoFit/>
          </a:bodyPr>
          <a:lstStyle/>
          <a:p>
            <a:pPr>
              <a:spcBef>
                <a:spcPts val="120"/>
              </a:spcBef>
              <a:spcAft>
                <a:spcPts val="120"/>
              </a:spcAft>
            </a:pPr>
            <a:r>
              <a:rPr lang="nl-NL" sz="2800" b="1" kern="100" dirty="0">
                <a:latin typeface="AkkuratStd" panose="020B0504020101020102" pitchFamily="34" charset="77"/>
                <a:ea typeface="Aptos" panose="020B0004020202020204" pitchFamily="34" charset="0"/>
                <a:cs typeface="Times New Roman" panose="02020603050405020304" pitchFamily="18" charset="0"/>
              </a:rPr>
              <a:t>Context fragment Alicia:</a:t>
            </a:r>
            <a:endParaRPr lang="nl-NL" sz="2800" b="1" kern="100" dirty="0">
              <a:effectLst/>
              <a:latin typeface="AkkuratStd" panose="020B0504020101020102" pitchFamily="34" charset="77"/>
              <a:ea typeface="Aptos" panose="020B0004020202020204" pitchFamily="34" charset="0"/>
              <a:cs typeface="Times New Roman" panose="02020603050405020304" pitchFamily="18" charset="0"/>
            </a:endParaRPr>
          </a:p>
          <a:p>
            <a:pPr marL="285750" indent="-285750">
              <a:spcBef>
                <a:spcPts val="120"/>
              </a:spcBef>
              <a:spcAft>
                <a:spcPts val="120"/>
              </a:spcAft>
              <a:buFont typeface="Arial" panose="020B0604020202020204" pitchFamily="34" charset="0"/>
              <a:buChar char="•"/>
            </a:pPr>
            <a:r>
              <a:rPr lang="nl-NL" sz="2200" dirty="0"/>
              <a:t>We gaan kijken naar een fragment uit de documentaire Alicia (2017, </a:t>
            </a:r>
            <a:r>
              <a:rPr lang="nl-NL" sz="2200" dirty="0" err="1"/>
              <a:t>Maasja</a:t>
            </a:r>
            <a:r>
              <a:rPr lang="nl-NL" sz="2200" dirty="0"/>
              <a:t> Ooms). </a:t>
            </a:r>
          </a:p>
          <a:p>
            <a:pPr marL="285750" indent="-285750">
              <a:spcBef>
                <a:spcPts val="120"/>
              </a:spcBef>
              <a:spcAft>
                <a:spcPts val="120"/>
              </a:spcAft>
              <a:buFont typeface="Arial" panose="020B0604020202020204" pitchFamily="34" charset="0"/>
              <a:buChar char="•"/>
            </a:pPr>
            <a:r>
              <a:rPr lang="nl-NL" sz="2200" dirty="0"/>
              <a:t>Alicia is al jong in een pleeggezin geplaatst, als pleegvader overlijdt wordt ze overgeplaatst naar een jeugdzorginstelling.</a:t>
            </a:r>
          </a:p>
          <a:p>
            <a:pPr marL="285750" indent="-285750">
              <a:spcBef>
                <a:spcPts val="120"/>
              </a:spcBef>
              <a:spcAft>
                <a:spcPts val="120"/>
              </a:spcAft>
              <a:buFont typeface="Arial" panose="020B0604020202020204" pitchFamily="34" charset="0"/>
              <a:buChar char="•"/>
            </a:pPr>
            <a:r>
              <a:rPr lang="nl-NL" sz="2200" dirty="0"/>
              <a:t>Ze groeit op in verschillende instellingen, van open naar gesloten, en laat steeds problematischer gedrag zien.</a:t>
            </a:r>
          </a:p>
          <a:p>
            <a:pPr marL="285750" indent="-285750">
              <a:spcBef>
                <a:spcPts val="120"/>
              </a:spcBef>
              <a:spcAft>
                <a:spcPts val="120"/>
              </a:spcAft>
              <a:buFont typeface="Arial" panose="020B0604020202020204" pitchFamily="34" charset="0"/>
              <a:buChar char="•"/>
            </a:pPr>
            <a:r>
              <a:rPr lang="nl-NL" sz="2200" dirty="0"/>
              <a:t>We gaan kijken naar een fragment waarin ze 14 jaar is en net verblijft op een gesloten groep.</a:t>
            </a:r>
          </a:p>
          <a:p>
            <a:pPr marL="285750" indent="-285750">
              <a:spcBef>
                <a:spcPts val="120"/>
              </a:spcBef>
              <a:spcAft>
                <a:spcPts val="120"/>
              </a:spcAft>
              <a:buFont typeface="Arial" panose="020B0604020202020204" pitchFamily="34" charset="0"/>
              <a:buChar char="•"/>
            </a:pPr>
            <a:r>
              <a:rPr lang="nl-NL" sz="2200" dirty="0"/>
              <a:t>Ze heeft een gesprek met haar persoonlijk begeleider, gezinsvoogd en groepsbegeleider over haar trajectplan en perspectief</a:t>
            </a:r>
          </a:p>
        </p:txBody>
      </p:sp>
      <p:cxnSp>
        <p:nvCxnSpPr>
          <p:cNvPr id="3" name="Rechte verbindingslijn 2">
            <a:extLst>
              <a:ext uri="{FF2B5EF4-FFF2-40B4-BE49-F238E27FC236}">
                <a16:creationId xmlns:a16="http://schemas.microsoft.com/office/drawing/2014/main" id="{ECE95E8A-768A-E490-4A90-D8FD95425617}"/>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0C382634-1D25-AE0B-B061-D7B8200447A0}"/>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AFCE8CC4-4D93-83D5-C7E4-B6C857C1D774}"/>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pic>
        <p:nvPicPr>
          <p:cNvPr id="8" name="Afbeelding 7" descr="Afbeelding met Lettertype, Graphics, logo, schermopname&#10;&#10;Automatisch gegenereerde beschrijving">
            <a:extLst>
              <a:ext uri="{FF2B5EF4-FFF2-40B4-BE49-F238E27FC236}">
                <a16:creationId xmlns:a16="http://schemas.microsoft.com/office/drawing/2014/main" id="{2B667208-83EF-EA8B-8446-FCB24C0928AB}"/>
              </a:ext>
            </a:extLst>
          </p:cNvPr>
          <p:cNvPicPr>
            <a:picLocks noChangeAspect="1"/>
          </p:cNvPicPr>
          <p:nvPr/>
        </p:nvPicPr>
        <p:blipFill>
          <a:blip r:embed="rId3">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10436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5C5E">
            <a:alpha val="50000"/>
          </a:srgbClr>
        </a:solidFill>
        <a:effectLst/>
      </p:bgPr>
    </p:bg>
    <p:spTree>
      <p:nvGrpSpPr>
        <p:cNvPr id="1" name="">
          <a:extLst>
            <a:ext uri="{FF2B5EF4-FFF2-40B4-BE49-F238E27FC236}">
              <a16:creationId xmlns:a16="http://schemas.microsoft.com/office/drawing/2014/main" id="{8D0F4890-3145-0D41-ECDC-881D83787091}"/>
            </a:ext>
          </a:extLst>
        </p:cNvPr>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EAA54A3D-71A5-904E-7D3C-E6571785BC2F}"/>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411130DA-CCB5-D137-88DF-D50E5AA9A8AB}"/>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E9E41F57-2F42-907F-013B-9AA9B9ED90CC}"/>
              </a:ext>
            </a:extLst>
          </p:cNvPr>
          <p:cNvSpPr txBox="1"/>
          <p:nvPr/>
        </p:nvSpPr>
        <p:spPr>
          <a:xfrm>
            <a:off x="609878" y="628431"/>
            <a:ext cx="474133" cy="584775"/>
          </a:xfrm>
          <a:prstGeom prst="rect">
            <a:avLst/>
          </a:prstGeom>
          <a:noFill/>
        </p:spPr>
        <p:txBody>
          <a:bodyPr wrap="square" rtlCol="0">
            <a:spAutoFit/>
          </a:bodyPr>
          <a:lstStyle/>
          <a:p>
            <a:r>
              <a:rPr lang="nl-NL" sz="3200" b="1" dirty="0">
                <a:solidFill>
                  <a:srgbClr val="EB5C5E"/>
                </a:solidFill>
                <a:latin typeface="AkkuratStd" panose="020B0504020101020102" pitchFamily="34" charset="77"/>
              </a:rPr>
              <a:t>2</a:t>
            </a:r>
          </a:p>
        </p:txBody>
      </p:sp>
      <p:pic>
        <p:nvPicPr>
          <p:cNvPr id="10" name="Picture 2" descr="Maasja Ooms">
            <a:hlinkClick r:id="rId3"/>
            <a:extLst>
              <a:ext uri="{FF2B5EF4-FFF2-40B4-BE49-F238E27FC236}">
                <a16:creationId xmlns:a16="http://schemas.microsoft.com/office/drawing/2014/main" id="{B5A5D4BB-7EAE-4044-FB05-482EED1858C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87582" y="1597506"/>
            <a:ext cx="4408416" cy="247973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BB9E185-315E-3E1F-6949-A493F0A890D7}"/>
              </a:ext>
            </a:extLst>
          </p:cNvPr>
          <p:cNvSpPr txBox="1"/>
          <p:nvPr/>
        </p:nvSpPr>
        <p:spPr>
          <a:xfrm>
            <a:off x="1687581" y="4252335"/>
            <a:ext cx="9431517" cy="2044149"/>
          </a:xfrm>
          <a:prstGeom prst="rect">
            <a:avLst/>
          </a:prstGeom>
          <a:noFill/>
        </p:spPr>
        <p:txBody>
          <a:bodyPr wrap="square" rtlCol="0">
            <a:spAutoFit/>
          </a:bodyPr>
          <a:lstStyle/>
          <a:p>
            <a:pPr lvl="0"/>
            <a:endParaRPr lang="nl-NL" sz="2200" b="1" kern="100" dirty="0">
              <a:effectLst/>
              <a:latin typeface="AkkuratStd" panose="020B0504020101020102" pitchFamily="34" charset="77"/>
              <a:ea typeface="Aptos" panose="020B0004020202020204" pitchFamily="34" charset="0"/>
              <a:cs typeface="Times New Roman" panose="02020603050405020304" pitchFamily="18" charset="0"/>
            </a:endParaRPr>
          </a:p>
          <a:p>
            <a:pPr lvl="0"/>
            <a:r>
              <a:rPr lang="nl-NL" sz="2200" b="1" kern="100" dirty="0">
                <a:effectLst/>
                <a:latin typeface="AkkuratStd" panose="020B0504020101020102" pitchFamily="34" charset="77"/>
                <a:ea typeface="Aptos" panose="020B0004020202020204" pitchFamily="34" charset="0"/>
                <a:cs typeface="Times New Roman" panose="02020603050405020304" pitchFamily="18" charset="0"/>
              </a:rPr>
              <a:t>Observatie-opdracht</a:t>
            </a:r>
          </a:p>
          <a:p>
            <a:pPr marL="0" indent="0">
              <a:buFontTx/>
              <a:buNone/>
            </a:pPr>
            <a:r>
              <a:rPr lang="nl-NL" sz="2000" dirty="0">
                <a:latin typeface="AkkuratStd Light" panose="020B0404020101020102" pitchFamily="34" charset="77"/>
              </a:rPr>
              <a:t>Bekijk het fragment van Alicia en maak aantekeningen op het werkblad</a:t>
            </a:r>
          </a:p>
          <a:p>
            <a:pPr marL="342900" indent="-342900">
              <a:buFont typeface="Arial" panose="020B0604020202020204" pitchFamily="34" charset="0"/>
              <a:buChar char="•"/>
            </a:pPr>
            <a:r>
              <a:rPr lang="nl-NL" sz="2000" dirty="0">
                <a:latin typeface="AkkuratStd Light" panose="020B0404020101020102" pitchFamily="34" charset="77"/>
              </a:rPr>
              <a:t>Wat hoor en zie je de professionals doen?</a:t>
            </a:r>
          </a:p>
          <a:p>
            <a:pPr marL="342900" indent="-342900">
              <a:buFont typeface="Arial" panose="020B0604020202020204" pitchFamily="34" charset="0"/>
              <a:buChar char="•"/>
            </a:pPr>
            <a:r>
              <a:rPr lang="nl-NL" sz="2000" dirty="0">
                <a:latin typeface="AkkuratStd Light" panose="020B0404020101020102" pitchFamily="34" charset="77"/>
              </a:rPr>
              <a:t>Wat is het effect daarvan op Alicia?</a:t>
            </a:r>
          </a:p>
          <a:p>
            <a:pPr>
              <a:spcBef>
                <a:spcPts val="120"/>
              </a:spcBef>
              <a:spcAft>
                <a:spcPts val="120"/>
              </a:spcAft>
            </a:pPr>
            <a:endParaRPr lang="nl-NL" sz="2200" b="1" kern="100" dirty="0">
              <a:effectLst/>
              <a:latin typeface="AkkuratStd" panose="020B0504020101020102" pitchFamily="34" charset="77"/>
              <a:ea typeface="Aptos" panose="020B0004020202020204" pitchFamily="34" charset="0"/>
              <a:cs typeface="Times New Roman" panose="02020603050405020304" pitchFamily="18" charset="0"/>
            </a:endParaRPr>
          </a:p>
        </p:txBody>
      </p:sp>
      <p:sp>
        <p:nvSpPr>
          <p:cNvPr id="11" name="Tekstvak 10">
            <a:extLst>
              <a:ext uri="{FF2B5EF4-FFF2-40B4-BE49-F238E27FC236}">
                <a16:creationId xmlns:a16="http://schemas.microsoft.com/office/drawing/2014/main" id="{A9997FF3-6C8E-DC1B-567C-D1D2E6C43A90}"/>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Demonstratie (niet) effectief werken </a:t>
            </a:r>
          </a:p>
          <a:p>
            <a:r>
              <a:rPr lang="nl-NL" sz="2800" dirty="0">
                <a:latin typeface="AkkuratStd" panose="020B0504020101020102" pitchFamily="34" charset="77"/>
              </a:rPr>
              <a:t>Fragment Alicia  </a:t>
            </a:r>
          </a:p>
          <a:p>
            <a:endParaRPr lang="nl-NL" sz="2800" b="1" dirty="0">
              <a:latin typeface="AkkuratStd" panose="020B0504020101020102" pitchFamily="34" charset="77"/>
            </a:endParaRPr>
          </a:p>
        </p:txBody>
      </p:sp>
      <p:pic>
        <p:nvPicPr>
          <p:cNvPr id="4" name="Afbeelding 3">
            <a:extLst>
              <a:ext uri="{FF2B5EF4-FFF2-40B4-BE49-F238E27FC236}">
                <a16:creationId xmlns:a16="http://schemas.microsoft.com/office/drawing/2014/main" id="{C5499BFD-D99E-4DB2-02D4-AFB97CC165A1}"/>
              </a:ext>
            </a:extLst>
          </p:cNvPr>
          <p:cNvPicPr>
            <a:picLocks noChangeAspect="1"/>
          </p:cNvPicPr>
          <p:nvPr/>
        </p:nvPicPr>
        <p:blipFill>
          <a:blip r:embed="rId5"/>
          <a:stretch>
            <a:fillRect/>
          </a:stretch>
        </p:blipFill>
        <p:spPr>
          <a:xfrm>
            <a:off x="10981327" y="482520"/>
            <a:ext cx="749300" cy="850900"/>
          </a:xfrm>
          <a:prstGeom prst="rect">
            <a:avLst/>
          </a:prstGeom>
        </p:spPr>
      </p:pic>
      <p:sp>
        <p:nvSpPr>
          <p:cNvPr id="6" name="Tekstvak 5">
            <a:extLst>
              <a:ext uri="{FF2B5EF4-FFF2-40B4-BE49-F238E27FC236}">
                <a16:creationId xmlns:a16="http://schemas.microsoft.com/office/drawing/2014/main" id="{F322650D-B991-0657-4AA9-43F363067315}"/>
              </a:ext>
            </a:extLst>
          </p:cNvPr>
          <p:cNvSpPr txBox="1"/>
          <p:nvPr/>
        </p:nvSpPr>
        <p:spPr>
          <a:xfrm>
            <a:off x="6521750" y="3646355"/>
            <a:ext cx="2230091" cy="430887"/>
          </a:xfrm>
          <a:prstGeom prst="rect">
            <a:avLst/>
          </a:prstGeom>
          <a:noFill/>
        </p:spPr>
        <p:txBody>
          <a:bodyPr wrap="square">
            <a:spAutoFit/>
          </a:bodyPr>
          <a:lstStyle/>
          <a:p>
            <a:pPr lvl="0"/>
            <a:r>
              <a:rPr lang="nl-NL" sz="1100" kern="100" dirty="0">
                <a:latin typeface="AkkuratStd Light" panose="020B0404020101020102" pitchFamily="34" charset="77"/>
                <a:ea typeface="Aptos" panose="020B0004020202020204" pitchFamily="34" charset="0"/>
                <a:cs typeface="Akkurat LL Light" panose="020B0404010101010104" pitchFamily="34" charset="77"/>
              </a:rPr>
              <a:t>(Ctrl of </a:t>
            </a:r>
            <a:r>
              <a:rPr lang="nl-NL" sz="1100" kern="100" dirty="0" err="1">
                <a:latin typeface="AkkuratStd Light" panose="020B0404020101020102" pitchFamily="34" charset="77"/>
                <a:ea typeface="Aptos" panose="020B0004020202020204" pitchFamily="34" charset="0"/>
                <a:cs typeface="Akkurat LL Light" panose="020B0404010101010104" pitchFamily="34" charset="77"/>
              </a:rPr>
              <a:t>Command</a:t>
            </a:r>
            <a:r>
              <a:rPr lang="nl-NL" sz="1100" kern="100" dirty="0">
                <a:latin typeface="AkkuratStd Light" panose="020B0404020101020102" pitchFamily="34" charset="77"/>
                <a:ea typeface="Aptos" panose="020B0004020202020204" pitchFamily="34" charset="0"/>
                <a:cs typeface="Akkurat LL Light" panose="020B0404010101010104" pitchFamily="34" charset="77"/>
              </a:rPr>
              <a:t> + klik op de afbeelding voor het fragment)</a:t>
            </a:r>
            <a:endParaRPr lang="nl-NL" sz="1100" kern="100" dirty="0">
              <a:effectLst/>
              <a:latin typeface="AkkuratStd Light" panose="020B0404020101020102" pitchFamily="34" charset="77"/>
              <a:ea typeface="Aptos" panose="020B0004020202020204" pitchFamily="34" charset="0"/>
              <a:cs typeface="Akkurat LL Light" panose="020B0404010101010104" pitchFamily="34" charset="77"/>
            </a:endParaRPr>
          </a:p>
        </p:txBody>
      </p:sp>
      <p:pic>
        <p:nvPicPr>
          <p:cNvPr id="9" name="Afbeelding 8" descr="Afbeelding met Lettertype, Graphics, logo, schermopname&#10;&#10;Automatisch gegenereerde beschrijving">
            <a:extLst>
              <a:ext uri="{FF2B5EF4-FFF2-40B4-BE49-F238E27FC236}">
                <a16:creationId xmlns:a16="http://schemas.microsoft.com/office/drawing/2014/main" id="{11D6CEC1-629A-8FF5-F4A3-991FE277208D}"/>
              </a:ext>
            </a:extLst>
          </p:cNvPr>
          <p:cNvPicPr>
            <a:picLocks noChangeAspect="1"/>
          </p:cNvPicPr>
          <p:nvPr/>
        </p:nvPicPr>
        <p:blipFill>
          <a:blip r:embed="rId6">
            <a:alphaModFix/>
            <a:duotone>
              <a:prstClr val="black"/>
              <a:schemeClr val="accent2">
                <a:tint val="45000"/>
                <a:satMod val="400000"/>
              </a:schemeClr>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24470537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BACD57044BC941847DD27F3831DE2C" ma:contentTypeVersion="19" ma:contentTypeDescription="Een nieuw document maken." ma:contentTypeScope="" ma:versionID="92a1737cde4a28643f0d586092002e56">
  <xsd:schema xmlns:xsd="http://www.w3.org/2001/XMLSchema" xmlns:xs="http://www.w3.org/2001/XMLSchema" xmlns:p="http://schemas.microsoft.com/office/2006/metadata/properties" xmlns:ns2="29aed36a-5953-4a5b-a8e5-d26b55ce382f" xmlns:ns3="274e3774-80f6-4635-9ec7-f24c3998b6b1" targetNamespace="http://schemas.microsoft.com/office/2006/metadata/properties" ma:root="true" ma:fieldsID="4f90ca261b15fd8191ccb3d3bdf41732" ns2:_="" ns3:_="">
    <xsd:import namespace="29aed36a-5953-4a5b-a8e5-d26b55ce382f"/>
    <xsd:import namespace="274e3774-80f6-4635-9ec7-f24c3998b6b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aed36a-5953-4a5b-a8e5-d26b55ce382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47376b1-f163-4b4f-9d15-48ba6c1ca5f2}" ma:internalName="TaxCatchAll" ma:showField="CatchAllData" ma:web="29aed36a-5953-4a5b-a8e5-d26b55ce38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74e3774-80f6-4635-9ec7-f24c3998b6b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99565d8-bd04-4563-8296-4c6bd74f3e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9aed36a-5953-4a5b-a8e5-d26b55ce382f" xsi:nil="true"/>
    <lcf76f155ced4ddcb4097134ff3c332f xmlns="274e3774-80f6-4635-9ec7-f24c3998b6b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CF9F2B-478C-42C2-8084-2D60FE56CF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aed36a-5953-4a5b-a8e5-d26b55ce382f"/>
    <ds:schemaRef ds:uri="274e3774-80f6-4635-9ec7-f24c3998b6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EF8E32-1270-49F2-A4FE-80DEF8B45D55}">
  <ds:schemaRefs>
    <ds:schemaRef ds:uri="http://purl.org/dc/terms/"/>
    <ds:schemaRef ds:uri="29aed36a-5953-4a5b-a8e5-d26b55ce382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elements/1.1/"/>
    <ds:schemaRef ds:uri="274e3774-80f6-4635-9ec7-f24c3998b6b1"/>
    <ds:schemaRef ds:uri="http://www.w3.org/XML/1998/namespace"/>
  </ds:schemaRefs>
</ds:datastoreItem>
</file>

<file path=customXml/itemProps3.xml><?xml version="1.0" encoding="utf-8"?>
<ds:datastoreItem xmlns:ds="http://schemas.openxmlformats.org/officeDocument/2006/customXml" ds:itemID="{846A216C-E198-4331-800C-D2164E487C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10089</TotalTime>
  <Words>3252</Words>
  <Application>Microsoft Office PowerPoint</Application>
  <PresentationFormat>Breedbeeld</PresentationFormat>
  <Paragraphs>336</Paragraphs>
  <Slides>25</Slides>
  <Notes>23</Notes>
  <HiddenSlides>0</HiddenSlides>
  <MMClips>2</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25</vt:i4>
      </vt:variant>
    </vt:vector>
  </HeadingPairs>
  <TitlesOfParts>
    <vt:vector size="39" baseType="lpstr">
      <vt:lpstr>Akkurat LL</vt:lpstr>
      <vt:lpstr>Akkurat LL Light</vt:lpstr>
      <vt:lpstr>AkkuratLL</vt:lpstr>
      <vt:lpstr>AkkuratStd</vt:lpstr>
      <vt:lpstr>AkkuratStd Light</vt:lpstr>
      <vt:lpstr>Aptos</vt:lpstr>
      <vt:lpstr>Aptos Display</vt:lpstr>
      <vt:lpstr>Arial</vt:lpstr>
      <vt:lpstr>Calibri</vt:lpstr>
      <vt:lpstr>Calibri Light</vt:lpstr>
      <vt:lpstr>Symbol</vt:lpstr>
      <vt:lpstr>Times New Roman</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Lucca Kroot</dc:creator>
  <cp:lastModifiedBy>Marta Limpens</cp:lastModifiedBy>
  <cp:revision>29</cp:revision>
  <dcterms:created xsi:type="dcterms:W3CDTF">2024-09-24T11:45:01Z</dcterms:created>
  <dcterms:modified xsi:type="dcterms:W3CDTF">2025-04-10T13:35:19Z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0x010100ACBACD57044BC941847DD27F3831DE2C</vt:lpwstr>
  </property>
  <property fmtid="{D5CDD505-2E9C-101B-9397-08002B2CF9AE}" pid="3" name="MediaServiceImageTags">
    <vt:lpwstr/>
  </property>
</Properties>
</file>